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9"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82945-D4C9-4338-96B9-452C4285750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82945-D4C9-4338-96B9-452C4285750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82945-D4C9-4338-96B9-452C4285750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82945-D4C9-4338-96B9-452C4285750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82945-D4C9-4338-96B9-452C42857506}"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82945-D4C9-4338-96B9-452C42857506}"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82945-D4C9-4338-96B9-452C42857506}"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82945-D4C9-4338-96B9-452C42857506}"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82945-D4C9-4338-96B9-452C42857506}"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82945-D4C9-4338-96B9-452C42857506}"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82945-D4C9-4338-96B9-452C42857506}"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EF2A-5848-493C-AD7E-D615CBC681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82945-D4C9-4338-96B9-452C42857506}" type="datetimeFigureOut">
              <a:rPr lang="en-US" smtClean="0"/>
              <a:pPr/>
              <a:t>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6EF2A-5848-493C-AD7E-D615CBC681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BUCK LEWIS </a:t>
            </a:r>
            <a:r>
              <a:rPr kumimoji="0" lang="en-US" sz="2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a:t>
            </a:r>
            <a:r>
              <a:rPr kumimoji="0" lang="en-US" sz="2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SOUTHERN ARIZONA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RENDEZVOUS 3-D ARCHERY TOURNAMENTS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HOSTED BY:</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HUACHUCA MOUNTAIN ARCHERS &amp; BOWHUNTERS CLUB</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551800" y="6536293"/>
            <a:ext cx="4040400" cy="369332"/>
          </a:xfrm>
          <a:prstGeom prst="rect">
            <a:avLst/>
          </a:prstGeom>
        </p:spPr>
        <p:txBody>
          <a:bodyPr wrap="none">
            <a:spAutoFit/>
          </a:bodyPr>
          <a:lstStyle/>
          <a:p>
            <a:pPr lvl="0" algn="ctr" eaLnBrk="0" fontAlgn="base" hangingPunct="0">
              <a:spcBef>
                <a:spcPct val="0"/>
              </a:spcBef>
              <a:spcAft>
                <a:spcPct val="0"/>
              </a:spcAft>
            </a:pPr>
            <a:r>
              <a:rPr kumimoji="0" lang="en-US"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WWW.HUACHUCA-ARCHERS.COM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955739" y="1170057"/>
            <a:ext cx="5232522"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MARCH 5 – 6, 2016</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GARDNER CANYON</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(28 MILES SOUTH OF TUCSON, AZ. OFF HWY 83 – SEE MAP ON REVERSE)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76200" y="3448348"/>
            <a:ext cx="3429000" cy="98488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ENTRY FEES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ADULTS (18 &amp; OLDER) - $25.00; YOUNG ADULT (14-17) &amp; YOUTH (11-13) - $10.00</a:t>
            </a:r>
            <a:endParaRPr kumimoji="0" lang="en-US" sz="7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CUBS (8-10) AND PEE WEE – FREE; FAMILY GROUP - IMMEDIATE FAMILY ONLY: $50</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5562600" y="1894369"/>
            <a:ext cx="3429000" cy="18774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SMOKER ROUND, COON SHOOT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Shoot the Smoker Round Saturday or Sunday, but only one winner for the weekend.</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Coon Shoot will be held Saturday at 7 P.M.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PRIMITIVE CAMPING, FIRST COME FIRST SERVE, NO DESIGNATED CAMPING;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PORTA-JOHNS ON SITE, LOTS OF PARKING, NOVELTY SHOOTS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76200" y="1905000"/>
            <a:ext cx="3429000" cy="14927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REGISTRATION</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Early registration: Friday 5:00 </a:t>
            </a:r>
            <a:r>
              <a:rPr lang="en-US" sz="1100" dirty="0" smtClean="0">
                <a:solidFill>
                  <a:srgbClr val="000000"/>
                </a:solidFill>
                <a:latin typeface="Arial" pitchFamily="34" charset="0"/>
                <a:ea typeface="Times New Roman" pitchFamily="18" charset="0"/>
                <a:cs typeface="Arial" pitchFamily="34" charset="0"/>
              </a:rPr>
              <a:t>P.M.</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7:00 </a:t>
            </a:r>
            <a:r>
              <a:rPr lang="en-US" sz="1100" dirty="0" smtClean="0">
                <a:solidFill>
                  <a:srgbClr val="000000"/>
                </a:solidFill>
                <a:latin typeface="Arial" pitchFamily="34" charset="0"/>
                <a:ea typeface="Times New Roman" pitchFamily="18" charset="0"/>
                <a:cs typeface="Arial" pitchFamily="34" charset="0"/>
              </a:rPr>
              <a:t>P.M.</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Registration: Saturday 7:00 A.M. – 5:00 P.M.</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Ranges open at 7:00 A.M. on Saturday &amp; Sunday. NO SHOOTING BEFORE THIS TIME.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Ranges close at 5:00 </a:t>
            </a:r>
            <a:r>
              <a:rPr lang="en-US" sz="1100" dirty="0" smtClean="0">
                <a:solidFill>
                  <a:srgbClr val="000000"/>
                </a:solidFill>
                <a:latin typeface="Arial" pitchFamily="34" charset="0"/>
                <a:ea typeface="Times New Roman" pitchFamily="18" charset="0"/>
                <a:cs typeface="Arial" pitchFamily="34" charset="0"/>
              </a:rPr>
              <a:t>P.M. on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Saturday</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Sunday, Ranges close at 12:30 </a:t>
            </a:r>
            <a:r>
              <a:rPr lang="en-US" sz="1100" dirty="0" smtClean="0">
                <a:solidFill>
                  <a:srgbClr val="000000"/>
                </a:solidFill>
                <a:latin typeface="Arial" pitchFamily="34" charset="0"/>
                <a:ea typeface="Times New Roman" pitchFamily="18" charset="0"/>
                <a:cs typeface="Arial" pitchFamily="34" charset="0"/>
              </a:rPr>
              <a:t>P.M. Score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cards MUST BE TURNED IN BY 1:00 </a:t>
            </a:r>
            <a:r>
              <a:rPr lang="en-US" sz="1100" dirty="0" smtClean="0">
                <a:solidFill>
                  <a:srgbClr val="000000"/>
                </a:solidFill>
                <a:latin typeface="Arial" pitchFamily="34" charset="0"/>
                <a:ea typeface="Times New Roman" pitchFamily="18" charset="0"/>
                <a:cs typeface="Arial" pitchFamily="34" charset="0"/>
              </a:rPr>
              <a:t>P.M.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76200" y="4495800"/>
            <a:ext cx="3429000" cy="20005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Male and Female CLASSES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COMPOUND</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SENIORS (62 AND OLDER)</a:t>
            </a:r>
            <a:endParaRPr kumimoji="0" lang="en-US" sz="7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OPEN – </a:t>
            </a:r>
            <a:r>
              <a:rPr kumimoji="0" lang="en-US" sz="1100" i="0" u="none" strike="noStrike" cap="none" normalizeH="0" baseline="0" smtClean="0">
                <a:ln>
                  <a:noFill/>
                </a:ln>
                <a:solidFill>
                  <a:srgbClr val="000000"/>
                </a:solidFill>
                <a:effectLst/>
                <a:latin typeface="Arial" pitchFamily="34" charset="0"/>
                <a:ea typeface="Times New Roman" pitchFamily="18" charset="0"/>
                <a:cs typeface="Arial" pitchFamily="34" charset="0"/>
              </a:rPr>
              <a:t>UNLIMITED – HUNTER</a:t>
            </a:r>
            <a:r>
              <a:rPr kumimoji="0" lang="en-US" sz="1100" i="0" u="none" strike="noStrike" cap="none" normalizeH="0" smtClean="0">
                <a:ln>
                  <a:noFill/>
                </a:ln>
                <a:solidFill>
                  <a:srgbClr val="000000"/>
                </a:solidFill>
                <a:effectLst/>
                <a:latin typeface="Arial" pitchFamily="34" charset="0"/>
                <a:ea typeface="Times New Roman" pitchFamily="18" charset="0"/>
                <a:cs typeface="Arial" pitchFamily="34" charset="0"/>
              </a:rPr>
              <a:t> – RANGEFINDER </a:t>
            </a:r>
            <a:r>
              <a:rPr kumimoji="0" lang="en-US" sz="110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LIMITED – BAREBOW -YOUNG ADULT – YOUTH </a:t>
            </a:r>
            <a:r>
              <a:rPr kumimoji="0" lang="en-US" sz="1100" i="0" u="none" strike="noStrike" cap="none" normalizeH="0" baseline="0" dirty="0" smtClean="0" bmk="OLE_LINK2">
                <a:ln>
                  <a:noFill/>
                </a:ln>
                <a:solidFill>
                  <a:srgbClr val="000000"/>
                </a:solidFill>
                <a:effectLst/>
                <a:latin typeface="Arial" pitchFamily="34" charset="0"/>
                <a:ea typeface="Times New Roman" pitchFamily="18" charset="0"/>
                <a:cs typeface="Arial" pitchFamily="34" charset="0"/>
              </a:rPr>
              <a:t>–</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CUB – PEE WEE </a:t>
            </a:r>
            <a:endParaRPr kumimoji="0" lang="en-US" sz="7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TRADITIONAL</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SENIOR (62 AND OLDER)</a:t>
            </a:r>
            <a:endParaRPr kumimoji="0" lang="en-US" sz="7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SELFBOW (WOOD ARROWS ONLY)</a:t>
            </a:r>
            <a:endParaRPr kumimoji="0" lang="en-US" sz="7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LONGBOW &amp; RECURVE</a:t>
            </a:r>
            <a:r>
              <a:rPr kumimoji="0" lang="en-US" sz="110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ANY TYPE OF ARROWS)</a:t>
            </a:r>
            <a:endParaRPr kumimoji="0" lang="en-US" sz="70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YOUNG ADULT – YOUTH – CUB – PEE WEE (ANY TRADITIONAL EQUIPMENT)</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5562600" y="5783759"/>
            <a:ext cx="3429000" cy="76944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 MORE INFORMATION CONTACT: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BOB FORD @ (520) 249-8613 / hmabc@cox.net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Alycia</a:t>
            </a:r>
            <a:r>
              <a:rPr kumimoji="0" lang="en-US" sz="1100" b="1" i="1" u="none" strike="noStrike" cap="none" normalizeH="0" dirty="0" smtClean="0">
                <a:ln>
                  <a:noFill/>
                </a:ln>
                <a:solidFill>
                  <a:srgbClr val="000000"/>
                </a:solidFill>
                <a:effectLst/>
                <a:latin typeface="Arial" pitchFamily="34" charset="0"/>
                <a:ea typeface="Times New Roman" pitchFamily="18" charset="0"/>
                <a:cs typeface="Arial" pitchFamily="34" charset="0"/>
              </a:rPr>
              <a:t> Sheley </a:t>
            </a:r>
            <a:r>
              <a:rPr kumimoji="0" 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1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(520) 678-2992</a:t>
            </a:r>
            <a:r>
              <a:rPr kumimoji="0" lang="en-US" sz="11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hmabc_secretary@huachuca-archers.com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3" name="Picture 9" descr="http://huachuca-archers.com/sites/default/files/styles/thumbnail/public/logo_2.png?itok=dC2AgSUe"/>
          <p:cNvPicPr>
            <a:picLocks noChangeAspect="1" noChangeArrowheads="1"/>
          </p:cNvPicPr>
          <p:nvPr/>
        </p:nvPicPr>
        <p:blipFill>
          <a:blip r:embed="rId2" cstate="print">
            <a:grayscl/>
          </a:blip>
          <a:srcRect/>
          <a:stretch>
            <a:fillRect/>
          </a:stretch>
        </p:blipFill>
        <p:spPr bwMode="auto">
          <a:xfrm>
            <a:off x="52755" y="85965"/>
            <a:ext cx="1477347" cy="1447800"/>
          </a:xfrm>
          <a:prstGeom prst="rect">
            <a:avLst/>
          </a:prstGeom>
          <a:ln>
            <a:noFill/>
          </a:ln>
          <a:effectLst>
            <a:outerShdw blurRad="292100" dist="139700" dir="2700000" algn="tl" rotWithShape="0">
              <a:srgbClr val="333333">
                <a:alpha val="65000"/>
              </a:srgbClr>
            </a:outerShdw>
          </a:effectLst>
        </p:spPr>
      </p:pic>
      <p:pic>
        <p:nvPicPr>
          <p:cNvPr id="1035" name="Picture 11" descr="http://huachuca-archers.com/sites/default/files/Picture1_0.png"/>
          <p:cNvPicPr>
            <a:picLocks noChangeAspect="1" noChangeArrowheads="1"/>
          </p:cNvPicPr>
          <p:nvPr/>
        </p:nvPicPr>
        <p:blipFill>
          <a:blip r:embed="rId3" cstate="print"/>
          <a:srcRect/>
          <a:stretch>
            <a:fillRect/>
          </a:stretch>
        </p:blipFill>
        <p:spPr bwMode="auto">
          <a:xfrm>
            <a:off x="3505200" y="3429000"/>
            <a:ext cx="2068286" cy="1524000"/>
          </a:xfrm>
          <a:prstGeom prst="rect">
            <a:avLst/>
          </a:prstGeom>
          <a:noFill/>
        </p:spPr>
      </p:pic>
      <p:sp>
        <p:nvSpPr>
          <p:cNvPr id="14" name="Rectangle 4"/>
          <p:cNvSpPr>
            <a:spLocks noChangeArrowheads="1"/>
          </p:cNvSpPr>
          <p:nvPr/>
        </p:nvSpPr>
        <p:spPr bwMode="auto">
          <a:xfrm>
            <a:off x="5562600" y="3887659"/>
            <a:ext cx="3429000" cy="176971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Menu</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Breakfast : </a:t>
            </a:r>
            <a:r>
              <a:rPr kumimoji="0" lang="en-US" sz="11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Breakfast Burrito</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1100" i="0" u="none" strike="noStrike" cap="none" normalizeH="0" dirty="0" smtClean="0">
                <a:ln>
                  <a:noFill/>
                </a:ln>
                <a:solidFill>
                  <a:srgbClr val="000000"/>
                </a:solidFill>
                <a:effectLst/>
                <a:latin typeface="Arial" pitchFamily="34" charset="0"/>
                <a:ea typeface="Times New Roman" pitchFamily="18" charset="0"/>
                <a:cs typeface="Arial" pitchFamily="34" charset="0"/>
              </a:rPr>
              <a:t> Coffee</a:t>
            </a: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dirty="0" smtClean="0">
                <a:ln>
                  <a:noFill/>
                </a:ln>
                <a:solidFill>
                  <a:srgbClr val="000000"/>
                </a:solidFill>
                <a:effectLst/>
                <a:latin typeface="Arial" pitchFamily="34" charset="0"/>
                <a:ea typeface="Times New Roman" pitchFamily="18" charset="0"/>
                <a:cs typeface="Arial" pitchFamily="34" charset="0"/>
              </a:rPr>
              <a:t>Lunch/Dinner: </a:t>
            </a: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Hamburgers,</a:t>
            </a:r>
            <a:r>
              <a:rPr kumimoji="0" lang="en-US" sz="1100" i="0" u="none" strike="noStrike" cap="none" normalizeH="0" dirty="0" smtClean="0">
                <a:ln>
                  <a:noFill/>
                </a:ln>
                <a:solidFill>
                  <a:srgbClr val="000000"/>
                </a:solidFill>
                <a:effectLst/>
                <a:latin typeface="Arial" pitchFamily="34" charset="0"/>
                <a:ea typeface="Times New Roman" pitchFamily="18" charset="0"/>
                <a:cs typeface="Arial" pitchFamily="34" charset="0"/>
              </a:rPr>
              <a:t> Hot dogs, etc…</a:t>
            </a:r>
            <a:endPar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1100" dirty="0" smtClean="0">
                <a:solidFill>
                  <a:srgbClr val="000000"/>
                </a:solidFill>
                <a:latin typeface="Arial" pitchFamily="34" charset="0"/>
                <a:ea typeface="Times New Roman" pitchFamily="18" charset="0"/>
                <a:cs typeface="Arial" pitchFamily="34" charset="0"/>
              </a:rPr>
              <a:t>Snacks: Chips, etc…</a:t>
            </a:r>
          </a:p>
          <a:p>
            <a:pPr marL="0" marR="0" lvl="0" indent="0" defTabSz="914400" rtl="0" eaLnBrk="0" fontAlgn="base" latinLnBrk="0" hangingPunct="0">
              <a:lnSpc>
                <a:spcPct val="100000"/>
              </a:lnSpc>
              <a:spcBef>
                <a:spcPct val="0"/>
              </a:spcBef>
              <a:spcAft>
                <a:spcPct val="0"/>
              </a:spcAft>
              <a:buClrTx/>
              <a:buSzTx/>
              <a:buFontTx/>
              <a:buNone/>
              <a:tabLs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Drinks: Assorted drinks and water</a:t>
            </a:r>
            <a:endParaRPr lang="en-US" sz="1100" dirty="0">
              <a:solidFill>
                <a:srgbClr val="000000"/>
              </a:solidFill>
              <a:latin typeface="Arial" pitchFamily="34" charset="0"/>
              <a:ea typeface="Times New Roman" pitchFamily="18" charset="0"/>
              <a:cs typeface="Arial" pitchFamily="34" charset="0"/>
            </a:endParaRPr>
          </a:p>
          <a:p>
            <a:pPr lvl="0" eaLnBrk="0" fontAlgn="base" hangingPunct="0">
              <a:spcBef>
                <a:spcPct val="0"/>
              </a:spcBef>
              <a:spcAft>
                <a:spcPct val="0"/>
              </a:spcAft>
            </a:pPr>
            <a:endPar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Available: Saturday from 7 A.M. to  6 P.M.,</a:t>
            </a:r>
          </a:p>
          <a:p>
            <a:pPr lvl="0" eaLnBrk="0" fontAlgn="base" hangingPunct="0">
              <a:spcBef>
                <a:spcPct val="0"/>
              </a:spcBef>
              <a:spcAft>
                <a:spcPct val="0"/>
              </a:spcAft>
            </a:pPr>
            <a:r>
              <a:rPr lang="en-US" sz="1100" dirty="0" smtClean="0">
                <a:solidFill>
                  <a:srgbClr val="000000"/>
                </a:solidFill>
                <a:latin typeface="Arial" pitchFamily="34" charset="0"/>
                <a:ea typeface="Times New Roman" pitchFamily="18" charset="0"/>
                <a:cs typeface="Arial" pitchFamily="34" charset="0"/>
              </a:rPr>
              <a:t>Sunday from 7 A.M. to 2 P.M.</a:t>
            </a:r>
            <a:endParaRPr kumimoji="0" lang="en-US" sz="110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grayscl/>
          </a:blip>
          <a:srcRect l="22000" t="26667" r="7000" b="14667"/>
          <a:stretch>
            <a:fillRect/>
          </a:stretch>
        </p:blipFill>
        <p:spPr bwMode="auto">
          <a:xfrm>
            <a:off x="838200" y="1710744"/>
            <a:ext cx="8305800" cy="5147256"/>
          </a:xfrm>
          <a:prstGeom prst="rect">
            <a:avLst/>
          </a:prstGeom>
          <a:noFill/>
          <a:ln w="9525">
            <a:noFill/>
            <a:miter lim="800000"/>
            <a:headEnd/>
            <a:tailEnd/>
          </a:ln>
        </p:spPr>
      </p:pic>
      <p:sp>
        <p:nvSpPr>
          <p:cNvPr id="5" name="Oval 4"/>
          <p:cNvSpPr/>
          <p:nvPr/>
        </p:nvSpPr>
        <p:spPr>
          <a:xfrm>
            <a:off x="6915885" y="5718660"/>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Line Callout 2 5"/>
          <p:cNvSpPr/>
          <p:nvPr/>
        </p:nvSpPr>
        <p:spPr>
          <a:xfrm>
            <a:off x="6858000" y="4343400"/>
            <a:ext cx="1295400" cy="609600"/>
          </a:xfrm>
          <a:prstGeom prst="borderCallout2">
            <a:avLst>
              <a:gd name="adj1" fmla="val 107211"/>
              <a:gd name="adj2" fmla="val 49720"/>
              <a:gd name="adj3" fmla="val 165545"/>
              <a:gd name="adj4" fmla="val 51833"/>
              <a:gd name="adj5" fmla="val 213910"/>
              <a:gd name="adj6" fmla="val 13851"/>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solidFill>
                  <a:schemeClr val="tx1"/>
                </a:solidFill>
              </a:rPr>
              <a:t>Take the first right</a:t>
            </a:r>
            <a:endParaRPr lang="en-US" sz="1200" dirty="0">
              <a:solidFill>
                <a:schemeClr val="tx1"/>
              </a:solidFill>
            </a:endParaRPr>
          </a:p>
        </p:txBody>
      </p:sp>
      <p:sp>
        <p:nvSpPr>
          <p:cNvPr id="7" name="Oval 6"/>
          <p:cNvSpPr/>
          <p:nvPr/>
        </p:nvSpPr>
        <p:spPr>
          <a:xfrm>
            <a:off x="5305425" y="4610100"/>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Line Callout 2 7"/>
          <p:cNvSpPr/>
          <p:nvPr/>
        </p:nvSpPr>
        <p:spPr>
          <a:xfrm>
            <a:off x="5381625" y="3619500"/>
            <a:ext cx="1295400" cy="457200"/>
          </a:xfrm>
          <a:prstGeom prst="borderCallout2">
            <a:avLst>
              <a:gd name="adj1" fmla="val 107211"/>
              <a:gd name="adj2" fmla="val 49720"/>
              <a:gd name="adj3" fmla="val 165545"/>
              <a:gd name="adj4" fmla="val 51833"/>
              <a:gd name="adj5" fmla="val 213910"/>
              <a:gd name="adj6" fmla="val 13851"/>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solidFill>
                  <a:schemeClr val="tx1"/>
                </a:solidFill>
              </a:rPr>
              <a:t>Right at the fork</a:t>
            </a:r>
            <a:endParaRPr lang="en-US" sz="1200" dirty="0">
              <a:solidFill>
                <a:schemeClr val="tx1"/>
              </a:solidFill>
            </a:endParaRPr>
          </a:p>
        </p:txBody>
      </p:sp>
      <p:sp>
        <p:nvSpPr>
          <p:cNvPr id="9" name="Oval 8"/>
          <p:cNvSpPr/>
          <p:nvPr/>
        </p:nvSpPr>
        <p:spPr>
          <a:xfrm>
            <a:off x="2981325" y="4053495"/>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Line Callout 2 9"/>
          <p:cNvSpPr/>
          <p:nvPr/>
        </p:nvSpPr>
        <p:spPr>
          <a:xfrm>
            <a:off x="3307620" y="2924175"/>
            <a:ext cx="1295400" cy="519720"/>
          </a:xfrm>
          <a:prstGeom prst="borderCallout2">
            <a:avLst>
              <a:gd name="adj1" fmla="val 107211"/>
              <a:gd name="adj2" fmla="val 49720"/>
              <a:gd name="adj3" fmla="val 156522"/>
              <a:gd name="adj4" fmla="val 5981"/>
              <a:gd name="adj5" fmla="val 203384"/>
              <a:gd name="adj6" fmla="val -13902"/>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solidFill>
                  <a:schemeClr val="tx1"/>
                </a:solidFill>
              </a:rPr>
              <a:t>Right at the fork</a:t>
            </a:r>
            <a:endParaRPr lang="en-US" sz="1200" dirty="0">
              <a:solidFill>
                <a:schemeClr val="tx1"/>
              </a:solidFill>
            </a:endParaRPr>
          </a:p>
        </p:txBody>
      </p:sp>
      <p:sp>
        <p:nvSpPr>
          <p:cNvPr id="12" name="Oval 11"/>
          <p:cNvSpPr/>
          <p:nvPr/>
        </p:nvSpPr>
        <p:spPr>
          <a:xfrm rot="1482541">
            <a:off x="1008499" y="2362200"/>
            <a:ext cx="304800" cy="152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grayscl/>
          </a:blip>
          <a:srcRect l="37000" t="25333" r="22000" b="34000"/>
          <a:stretch>
            <a:fillRect/>
          </a:stretch>
        </p:blipFill>
        <p:spPr bwMode="auto">
          <a:xfrm>
            <a:off x="28575" y="9525"/>
            <a:ext cx="2819400" cy="2097359"/>
          </a:xfrm>
          <a:prstGeom prst="rect">
            <a:avLst/>
          </a:prstGeom>
          <a:noFill/>
          <a:ln w="28575">
            <a:solidFill>
              <a:schemeClr val="bg1"/>
            </a:solidFill>
            <a:miter lim="800000"/>
            <a:headEnd/>
            <a:tailEnd/>
          </a:ln>
        </p:spPr>
      </p:pic>
      <p:cxnSp>
        <p:nvCxnSpPr>
          <p:cNvPr id="22" name="Elbow Connector 21"/>
          <p:cNvCxnSpPr>
            <a:endCxn id="12" idx="0"/>
          </p:cNvCxnSpPr>
          <p:nvPr/>
        </p:nvCxnSpPr>
        <p:spPr>
          <a:xfrm rot="5400000">
            <a:off x="1059966" y="2230144"/>
            <a:ext cx="271818" cy="6248"/>
          </a:xfrm>
          <a:prstGeom prst="bentConnector3">
            <a:avLst>
              <a:gd name="adj1"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181225" y="3486150"/>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Oval 23"/>
          <p:cNvSpPr/>
          <p:nvPr/>
        </p:nvSpPr>
        <p:spPr>
          <a:xfrm>
            <a:off x="1928810" y="3295648"/>
            <a:ext cx="152400" cy="152400"/>
          </a:xfrm>
          <a:prstGeom prst="ellipse">
            <a:avLst/>
          </a:prstGeom>
          <a:noFill/>
          <a:ln w="38100">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Line Callout 2 24"/>
          <p:cNvSpPr/>
          <p:nvPr/>
        </p:nvSpPr>
        <p:spPr>
          <a:xfrm>
            <a:off x="1952625" y="2419350"/>
            <a:ext cx="1295400" cy="457200"/>
          </a:xfrm>
          <a:prstGeom prst="borderCallout2">
            <a:avLst>
              <a:gd name="adj1" fmla="val 127870"/>
              <a:gd name="adj2" fmla="val 50927"/>
              <a:gd name="adj3" fmla="val 176534"/>
              <a:gd name="adj4" fmla="val 41576"/>
              <a:gd name="adj5" fmla="val 224899"/>
              <a:gd name="adj6" fmla="val 28935"/>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solidFill>
                  <a:schemeClr val="tx1"/>
                </a:solidFill>
              </a:rPr>
              <a:t>Left at the fork</a:t>
            </a:r>
            <a:endParaRPr lang="en-US" sz="1200" dirty="0">
              <a:solidFill>
                <a:schemeClr val="tx1"/>
              </a:solidFill>
            </a:endParaRPr>
          </a:p>
        </p:txBody>
      </p:sp>
      <p:sp>
        <p:nvSpPr>
          <p:cNvPr id="26" name="Line Callout 2 25"/>
          <p:cNvSpPr/>
          <p:nvPr/>
        </p:nvSpPr>
        <p:spPr>
          <a:xfrm>
            <a:off x="990600" y="4343400"/>
            <a:ext cx="1295400" cy="533400"/>
          </a:xfrm>
          <a:prstGeom prst="borderCallout2">
            <a:avLst>
              <a:gd name="adj1" fmla="val -12789"/>
              <a:gd name="adj2" fmla="val 49720"/>
              <a:gd name="adj3" fmla="val -77532"/>
              <a:gd name="adj4" fmla="val 51833"/>
              <a:gd name="adj5" fmla="val -166200"/>
              <a:gd name="adj6" fmla="val 72208"/>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dirty="0" smtClean="0">
                <a:solidFill>
                  <a:schemeClr val="tx1"/>
                </a:solidFill>
              </a:rPr>
              <a:t>Right at the fork</a:t>
            </a:r>
            <a:endParaRPr lang="en-US" sz="1200" dirty="0">
              <a:solidFill>
                <a:schemeClr val="tx1"/>
              </a:solidFill>
            </a:endParaRPr>
          </a:p>
        </p:txBody>
      </p:sp>
      <p:sp>
        <p:nvSpPr>
          <p:cNvPr id="1028" name="Rectangle 4"/>
          <p:cNvSpPr>
            <a:spLocks noChangeArrowheads="1"/>
          </p:cNvSpPr>
          <p:nvPr/>
        </p:nvSpPr>
        <p:spPr bwMode="auto">
          <a:xfrm>
            <a:off x="3048000" y="458450"/>
            <a:ext cx="5943600" cy="144655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Follow the map below from the East, West or North: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Travel I-10 to Sonoita exit #281, Highway 83 South. Proceed south approximately 22 miles to Gardner Canyon Rd., located between milepost 37 &amp; 38. Turn right onto Gardner Canyon Rd. and follow the signs approximately 3.5 miles to shoot sight.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From the South: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Travel Highway 82 to Sonoita. Turn north on Highway 83 and go 4.5 miles to Gardner Canyon Rd. Turn left on Gardner Canyon Rd. and follow the signs approximately 3.5 miles to shoot sight.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7"/>
          <p:cNvSpPr/>
          <p:nvPr/>
        </p:nvSpPr>
        <p:spPr>
          <a:xfrm>
            <a:off x="4953000" y="0"/>
            <a:ext cx="1313180" cy="369332"/>
          </a:xfrm>
          <a:prstGeom prst="rect">
            <a:avLst/>
          </a:prstGeom>
        </p:spPr>
        <p:txBody>
          <a:bodyPr wrap="none">
            <a:spAutoFit/>
          </a:bodyPr>
          <a:lstStyle/>
          <a:p>
            <a:r>
              <a:rPr lang="en-US" b="1" dirty="0" smtClean="0">
                <a:solidFill>
                  <a:srgbClr val="000000"/>
                </a:solidFill>
                <a:latin typeface="Arial" pitchFamily="34" charset="0"/>
                <a:ea typeface="Times New Roman" pitchFamily="18" charset="0"/>
                <a:cs typeface="Arial" pitchFamily="34" charset="0"/>
              </a:rPr>
              <a:t>Directions</a:t>
            </a:r>
            <a:endParaRPr lang="en-US" dirty="0"/>
          </a:p>
        </p:txBody>
      </p:sp>
      <p:sp>
        <p:nvSpPr>
          <p:cNvPr id="19" name="Rectangle 18"/>
          <p:cNvSpPr/>
          <p:nvPr/>
        </p:nvSpPr>
        <p:spPr>
          <a:xfrm rot="3701955">
            <a:off x="7976103" y="4459062"/>
            <a:ext cx="12192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Sonoita</a:t>
            </a:r>
            <a:endParaRPr lang="en-US" dirty="0">
              <a:solidFill>
                <a:schemeClr val="bg1"/>
              </a:solidFill>
            </a:endParaRPr>
          </a:p>
        </p:txBody>
      </p:sp>
      <p:sp>
        <p:nvSpPr>
          <p:cNvPr id="20" name="Right Arrow 19"/>
          <p:cNvSpPr/>
          <p:nvPr/>
        </p:nvSpPr>
        <p:spPr>
          <a:xfrm rot="3688546">
            <a:off x="8620165" y="4998884"/>
            <a:ext cx="457200" cy="228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3701955">
            <a:off x="6871203" y="2401662"/>
            <a:ext cx="12192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I-10</a:t>
            </a:r>
            <a:endParaRPr lang="en-US" dirty="0">
              <a:solidFill>
                <a:schemeClr val="bg1"/>
              </a:solidFill>
              <a:latin typeface="Times New Roman" pitchFamily="18" charset="0"/>
              <a:cs typeface="Times New Roman" pitchFamily="18" charset="0"/>
            </a:endParaRPr>
          </a:p>
        </p:txBody>
      </p:sp>
      <p:sp>
        <p:nvSpPr>
          <p:cNvPr id="27" name="Right Arrow 26"/>
          <p:cNvSpPr/>
          <p:nvPr/>
        </p:nvSpPr>
        <p:spPr>
          <a:xfrm rot="14609553">
            <a:off x="7043206" y="1969568"/>
            <a:ext cx="457200" cy="2286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474</Words>
  <Application>Microsoft Office PowerPoint</Application>
  <PresentationFormat>On-screen Show (4:3)</PresentationFormat>
  <Paragraphs>54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nelson.s.mitchell</dc:creator>
  <cp:lastModifiedBy>Nicholas J. Heinz</cp:lastModifiedBy>
  <cp:revision>19</cp:revision>
  <dcterms:created xsi:type="dcterms:W3CDTF">2013-12-30T17:16:32Z</dcterms:created>
  <dcterms:modified xsi:type="dcterms:W3CDTF">2016-02-01T13:37:17Z</dcterms:modified>
</cp:coreProperties>
</file>