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handoutMasterIdLst>
    <p:handoutMasterId r:id="rId4"/>
  </p:handoutMasterIdLst>
  <p:sldIdLst>
    <p:sldId id="256" r:id="rId2"/>
    <p:sldId id="259" r:id="rId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32BD0D-F4BA-44C0-8B8F-804C8918F2D7}" v="3" dt="2023-01-27T19:39:16.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594" y="9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al Oliver" userId="79137f9a1ef3c53e" providerId="LiveId" clId="{D032BD0D-F4BA-44C0-8B8F-804C8918F2D7}"/>
    <pc:docChg chg="undo custSel modSld">
      <pc:chgData name="Randal Oliver" userId="79137f9a1ef3c53e" providerId="LiveId" clId="{D032BD0D-F4BA-44C0-8B8F-804C8918F2D7}" dt="2023-01-30T02:56:50.558" v="2269" actId="1036"/>
      <pc:docMkLst>
        <pc:docMk/>
      </pc:docMkLst>
      <pc:sldChg chg="addSp delSp modSp mod">
        <pc:chgData name="Randal Oliver" userId="79137f9a1ef3c53e" providerId="LiveId" clId="{D032BD0D-F4BA-44C0-8B8F-804C8918F2D7}" dt="2023-01-30T02:49:37.445" v="2218" actId="20577"/>
        <pc:sldMkLst>
          <pc:docMk/>
          <pc:sldMk cId="0" sldId="256"/>
        </pc:sldMkLst>
        <pc:spChg chg="add mod">
          <ac:chgData name="Randal Oliver" userId="79137f9a1ef3c53e" providerId="LiveId" clId="{D032BD0D-F4BA-44C0-8B8F-804C8918F2D7}" dt="2023-01-27T19:40:51.218" v="1646" actId="1035"/>
          <ac:spMkLst>
            <pc:docMk/>
            <pc:sldMk cId="0" sldId="256"/>
            <ac:spMk id="2" creationId="{E472CFA5-6509-76E2-85B4-A2B1428CB76B}"/>
          </ac:spMkLst>
        </pc:spChg>
        <pc:spChg chg="add mod">
          <ac:chgData name="Randal Oliver" userId="79137f9a1ef3c53e" providerId="LiveId" clId="{D032BD0D-F4BA-44C0-8B8F-804C8918F2D7}" dt="2023-01-30T02:49:37.445" v="2218" actId="20577"/>
          <ac:spMkLst>
            <pc:docMk/>
            <pc:sldMk cId="0" sldId="256"/>
            <ac:spMk id="3" creationId="{2A33F25D-1FC5-99A2-5884-5005D66DB87E}"/>
          </ac:spMkLst>
        </pc:spChg>
        <pc:spChg chg="add mod">
          <ac:chgData name="Randal Oliver" userId="79137f9a1ef3c53e" providerId="LiveId" clId="{D032BD0D-F4BA-44C0-8B8F-804C8918F2D7}" dt="2023-01-27T19:49:48.716" v="2120" actId="1035"/>
          <ac:spMkLst>
            <pc:docMk/>
            <pc:sldMk cId="0" sldId="256"/>
            <ac:spMk id="4" creationId="{D2BB66FA-0BED-6B8E-483E-5341CCB98951}"/>
          </ac:spMkLst>
        </pc:spChg>
        <pc:spChg chg="del">
          <ac:chgData name="Randal Oliver" userId="79137f9a1ef3c53e" providerId="LiveId" clId="{D032BD0D-F4BA-44C0-8B8F-804C8918F2D7}" dt="2023-01-26T01:49:56.419" v="120" actId="478"/>
          <ac:spMkLst>
            <pc:docMk/>
            <pc:sldMk cId="0" sldId="256"/>
            <ac:spMk id="14" creationId="{00000000-0000-0000-0000-000000000000}"/>
          </ac:spMkLst>
        </pc:spChg>
        <pc:spChg chg="mod">
          <ac:chgData name="Randal Oliver" userId="79137f9a1ef3c53e" providerId="LiveId" clId="{D032BD0D-F4BA-44C0-8B8F-804C8918F2D7}" dt="2023-01-28T01:12:29.924" v="2167" actId="20577"/>
          <ac:spMkLst>
            <pc:docMk/>
            <pc:sldMk cId="0" sldId="256"/>
            <ac:spMk id="15" creationId="{00000000-0000-0000-0000-000000000000}"/>
          </ac:spMkLst>
        </pc:spChg>
        <pc:spChg chg="mod">
          <ac:chgData name="Randal Oliver" userId="79137f9a1ef3c53e" providerId="LiveId" clId="{D032BD0D-F4BA-44C0-8B8F-804C8918F2D7}" dt="2023-01-27T19:49:33.042" v="2119" actId="20577"/>
          <ac:spMkLst>
            <pc:docMk/>
            <pc:sldMk cId="0" sldId="256"/>
            <ac:spMk id="1025" creationId="{00000000-0000-0000-0000-000000000000}"/>
          </ac:spMkLst>
        </pc:spChg>
        <pc:spChg chg="mod">
          <ac:chgData name="Randal Oliver" userId="79137f9a1ef3c53e" providerId="LiveId" clId="{D032BD0D-F4BA-44C0-8B8F-804C8918F2D7}" dt="2023-01-26T01:39:17.234" v="7" actId="20577"/>
          <ac:spMkLst>
            <pc:docMk/>
            <pc:sldMk cId="0" sldId="256"/>
            <ac:spMk id="1026" creationId="{00000000-0000-0000-0000-000000000000}"/>
          </ac:spMkLst>
        </pc:spChg>
        <pc:spChg chg="mod">
          <ac:chgData name="Randal Oliver" userId="79137f9a1ef3c53e" providerId="LiveId" clId="{D032BD0D-F4BA-44C0-8B8F-804C8918F2D7}" dt="2023-01-30T02:48:47.967" v="2208" actId="20577"/>
          <ac:spMkLst>
            <pc:docMk/>
            <pc:sldMk cId="0" sldId="256"/>
            <ac:spMk id="1027" creationId="{00000000-0000-0000-0000-000000000000}"/>
          </ac:spMkLst>
        </pc:spChg>
        <pc:spChg chg="mod">
          <ac:chgData name="Randal Oliver" userId="79137f9a1ef3c53e" providerId="LiveId" clId="{D032BD0D-F4BA-44C0-8B8F-804C8918F2D7}" dt="2023-01-28T01:19:08.505" v="2201" actId="20577"/>
          <ac:spMkLst>
            <pc:docMk/>
            <pc:sldMk cId="0" sldId="256"/>
            <ac:spMk id="1029" creationId="{00000000-0000-0000-0000-000000000000}"/>
          </ac:spMkLst>
        </pc:spChg>
        <pc:spChg chg="mod">
          <ac:chgData name="Randal Oliver" userId="79137f9a1ef3c53e" providerId="LiveId" clId="{D032BD0D-F4BA-44C0-8B8F-804C8918F2D7}" dt="2023-01-28T01:12:03.546" v="2165" actId="20577"/>
          <ac:spMkLst>
            <pc:docMk/>
            <pc:sldMk cId="0" sldId="256"/>
            <ac:spMk id="1030" creationId="{00000000-0000-0000-0000-000000000000}"/>
          </ac:spMkLst>
        </pc:spChg>
        <pc:spChg chg="mod">
          <ac:chgData name="Randal Oliver" userId="79137f9a1ef3c53e" providerId="LiveId" clId="{D032BD0D-F4BA-44C0-8B8F-804C8918F2D7}" dt="2023-01-26T01:51:56.525" v="265" actId="20577"/>
          <ac:spMkLst>
            <pc:docMk/>
            <pc:sldMk cId="0" sldId="256"/>
            <ac:spMk id="1031" creationId="{00000000-0000-0000-0000-000000000000}"/>
          </ac:spMkLst>
        </pc:spChg>
      </pc:sldChg>
      <pc:sldChg chg="modSp mod">
        <pc:chgData name="Randal Oliver" userId="79137f9a1ef3c53e" providerId="LiveId" clId="{D032BD0D-F4BA-44C0-8B8F-804C8918F2D7}" dt="2023-01-30T02:56:50.558" v="2269" actId="1036"/>
        <pc:sldMkLst>
          <pc:docMk/>
          <pc:sldMk cId="0" sldId="259"/>
        </pc:sldMkLst>
        <pc:spChg chg="mod">
          <ac:chgData name="Randal Oliver" userId="79137f9a1ef3c53e" providerId="LiveId" clId="{D032BD0D-F4BA-44C0-8B8F-804C8918F2D7}" dt="2023-01-30T02:56:50.558" v="2269" actId="1036"/>
          <ac:spMkLst>
            <pc:docMk/>
            <pc:sldMk cId="0" sldId="259"/>
            <ac:spMk id="28" creationId="{00000000-0000-0000-0000-000000000000}"/>
          </ac:spMkLst>
        </pc:spChg>
        <pc:spChg chg="mod">
          <ac:chgData name="Randal Oliver" userId="79137f9a1ef3c53e" providerId="LiveId" clId="{D032BD0D-F4BA-44C0-8B8F-804C8918F2D7}" dt="2023-01-30T02:56:20.413" v="2266" actId="1036"/>
          <ac:spMkLst>
            <pc:docMk/>
            <pc:sldMk cId="0" sldId="259"/>
            <ac:spMk id="102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AAAFBDE-9DC6-4D1E-8867-B62D3F1A9E58}" type="datetimeFigureOut">
              <a:rPr lang="en-US" smtClean="0"/>
              <a:t>1/29/2023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892D992-84D9-460B-86B9-426B0AB79CB2}" type="slidenum">
              <a:rPr lang="en-US" smtClean="0"/>
              <a:t>‹#›</a:t>
            </a:fld>
            <a:endParaRPr lang="en-US"/>
          </a:p>
        </p:txBody>
      </p:sp>
    </p:spTree>
    <p:extLst>
      <p:ext uri="{BB962C8B-B14F-4D97-AF65-F5344CB8AC3E}">
        <p14:creationId xmlns:p14="http://schemas.microsoft.com/office/powerpoint/2010/main" val="41086330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082945-D4C9-4338-96B9-452C42857506}"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082945-D4C9-4338-96B9-452C42857506}"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082945-D4C9-4338-96B9-452C42857506}"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082945-D4C9-4338-96B9-452C42857506}"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082945-D4C9-4338-96B9-452C42857506}"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082945-D4C9-4338-96B9-452C42857506}"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082945-D4C9-4338-96B9-452C42857506}" type="datetimeFigureOut">
              <a:rPr lang="en-US" smtClean="0"/>
              <a:pPr/>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082945-D4C9-4338-96B9-452C42857506}" type="datetimeFigureOut">
              <a:rPr lang="en-US" smtClean="0"/>
              <a:pPr/>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82945-D4C9-4338-96B9-452C42857506}" type="datetimeFigureOut">
              <a:rPr lang="en-US" smtClean="0"/>
              <a:pPr/>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082945-D4C9-4338-96B9-452C42857506}"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082945-D4C9-4338-96B9-452C42857506}"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82945-D4C9-4338-96B9-452C42857506}" type="datetimeFigureOut">
              <a:rPr lang="en-US" smtClean="0"/>
              <a:pPr/>
              <a:t>1/29/2023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6EF2A-5848-493C-AD7E-D615CBC681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mabc@cox.net" TargetMode="External"/><Relationship Id="rId2" Type="http://schemas.openxmlformats.org/officeDocument/2006/relationships/hyperlink" Target="http://www.huachuca-archers.com/"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0338"/>
            <a:ext cx="9144000" cy="14619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00"/>
                </a:solidFill>
                <a:effectLst/>
                <a:latin typeface="Arial" pitchFamily="34" charset="0"/>
                <a:ea typeface="Times New Roman" pitchFamily="18" charset="0"/>
                <a:cs typeface="Arial" pitchFamily="34" charset="0"/>
              </a:rPr>
              <a:t>Huachuca Mountain Archers and Bowhunters Club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00"/>
                </a:solidFill>
                <a:effectLst/>
                <a:latin typeface="Arial" pitchFamily="34" charset="0"/>
                <a:ea typeface="Times New Roman" pitchFamily="18" charset="0"/>
                <a:cs typeface="Arial" pitchFamily="34" charset="0"/>
              </a:rPr>
              <a:t>Family 3D Archery Tournament</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HOSTED BY: HUACHUCA MOUNTAIN ARCHERS AND BOWHUNTERS CLUB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ea typeface="Times New Roman" pitchFamily="18" charset="0"/>
                <a:cs typeface="Arial" pitchFamily="34" charset="0"/>
                <a:hlinkClick r:id="rId2"/>
              </a:rPr>
              <a:t>www.Huachuca-archers.com</a:t>
            </a:r>
            <a:endParaRPr kumimoji="0" lang="en-US" sz="1400" b="1"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1955739" y="1170057"/>
            <a:ext cx="523252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MARCH 11-12, 2023</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Arial" pitchFamily="34" charset="0"/>
                <a:ea typeface="Times New Roman" pitchFamily="18" charset="0"/>
                <a:cs typeface="Arial" pitchFamily="34" charset="0"/>
              </a:rPr>
              <a:t>AT GARDNER CANYON</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dirty="0">
                <a:ln>
                  <a:noFill/>
                </a:ln>
                <a:solidFill>
                  <a:srgbClr val="000000"/>
                </a:solidFill>
                <a:effectLst/>
                <a:latin typeface="Arial" pitchFamily="34" charset="0"/>
                <a:ea typeface="Times New Roman" pitchFamily="18" charset="0"/>
                <a:cs typeface="Arial" pitchFamily="34" charset="0"/>
              </a:rPr>
              <a:t>(28 MILES SOUTH OF TUCSON, AZ. OFF HWY 83 – SEE MAP ON REVERSE)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76200" y="3951238"/>
            <a:ext cx="3124200" cy="11541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a:ln>
                  <a:noFill/>
                </a:ln>
                <a:solidFill>
                  <a:srgbClr val="000000"/>
                </a:solidFill>
                <a:effectLst/>
                <a:latin typeface="Arial" pitchFamily="34" charset="0"/>
                <a:ea typeface="Times New Roman" pitchFamily="18" charset="0"/>
                <a:cs typeface="Arial" pitchFamily="34" charset="0"/>
              </a:rPr>
              <a:t>ENTRY FEES</a:t>
            </a:r>
            <a:endParaRPr kumimoji="0" lang="en-US" sz="700" b="0" i="0" u="sng"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Arial" pitchFamily="34" charset="0"/>
                <a:ea typeface="Times New Roman" pitchFamily="18" charset="0"/>
                <a:cs typeface="Arial" pitchFamily="34" charset="0"/>
              </a:rPr>
              <a:t>Adults (18 &amp; older) - $30.00 </a:t>
            </a:r>
          </a:p>
          <a:p>
            <a:pPr marL="0" marR="0" lvl="0" indent="0"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Arial" pitchFamily="34" charset="0"/>
                <a:ea typeface="Times New Roman" pitchFamily="18" charset="0"/>
                <a:cs typeface="Arial" pitchFamily="34" charset="0"/>
              </a:rPr>
              <a:t>Youth (14-17) - $15.00</a:t>
            </a:r>
            <a:endParaRPr kumimoji="0" lang="en-US" sz="700" b="1"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Arial" pitchFamily="34" charset="0"/>
                <a:ea typeface="Times New Roman" pitchFamily="18" charset="0"/>
                <a:cs typeface="Arial" pitchFamily="34" charset="0"/>
              </a:rPr>
              <a:t>Cub (</a:t>
            </a:r>
            <a:r>
              <a:rPr lang="en-US" sz="1100" b="1" dirty="0">
                <a:solidFill>
                  <a:srgbClr val="000000"/>
                </a:solidFill>
                <a:latin typeface="Arial" pitchFamily="34" charset="0"/>
                <a:ea typeface="Times New Roman" pitchFamily="18" charset="0"/>
                <a:cs typeface="Arial" pitchFamily="34" charset="0"/>
              </a:rPr>
              <a:t>10-13</a:t>
            </a:r>
            <a:r>
              <a:rPr kumimoji="0" lang="en-US" sz="11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&amp; Pee Wee (9 and under)  </a:t>
            </a:r>
            <a:r>
              <a:rPr lang="en-US" sz="1100" b="1" dirty="0">
                <a:solidFill>
                  <a:srgbClr val="000000"/>
                </a:solidFill>
                <a:latin typeface="Arial" pitchFamily="34" charset="0"/>
                <a:ea typeface="Times New Roman" pitchFamily="18" charset="0"/>
                <a:cs typeface="Arial" pitchFamily="34" charset="0"/>
              </a:rPr>
              <a:t>-</a:t>
            </a:r>
            <a:r>
              <a:rPr kumimoji="0" lang="en-US" sz="110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100" b="1" i="0" u="none" strike="noStrike" cap="none" normalizeH="0" baseline="0" dirty="0">
                <a:ln>
                  <a:noFill/>
                </a:ln>
                <a:solidFill>
                  <a:srgbClr val="000000"/>
                </a:solidFill>
                <a:effectLst/>
                <a:latin typeface="Arial" pitchFamily="34" charset="0"/>
                <a:ea typeface="Times New Roman" pitchFamily="18" charset="0"/>
                <a:cs typeface="Arial" pitchFamily="34" charset="0"/>
              </a:rPr>
              <a:t>Free</a:t>
            </a:r>
            <a:r>
              <a:rPr kumimoji="0" lang="en-US" sz="110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Arial" pitchFamily="34" charset="0"/>
                <a:ea typeface="Times New Roman" pitchFamily="18" charset="0"/>
                <a:cs typeface="Arial" pitchFamily="34" charset="0"/>
              </a:rPr>
              <a:t>Family Group:  Parent(s) with kids 17 and under</a:t>
            </a:r>
            <a:r>
              <a:rPr kumimoji="0" lang="en-US" sz="1100" b="1" i="0" u="none" strike="noStrike" cap="none" normalizeH="0" dirty="0">
                <a:ln>
                  <a:noFill/>
                </a:ln>
                <a:solidFill>
                  <a:srgbClr val="000000"/>
                </a:solidFill>
                <a:effectLst/>
                <a:latin typeface="Arial" pitchFamily="34" charset="0"/>
                <a:ea typeface="Times New Roman" pitchFamily="18" charset="0"/>
                <a:cs typeface="Arial" pitchFamily="34" charset="0"/>
              </a:rPr>
              <a:t> </a:t>
            </a:r>
            <a:r>
              <a:rPr lang="en-US" sz="1100" b="1" dirty="0">
                <a:solidFill>
                  <a:srgbClr val="000000"/>
                </a:solidFill>
                <a:latin typeface="Arial" pitchFamily="34" charset="0"/>
                <a:ea typeface="Times New Roman" pitchFamily="18" charset="0"/>
                <a:cs typeface="Arial" pitchFamily="34" charset="0"/>
              </a:rPr>
              <a:t>- </a:t>
            </a:r>
            <a:r>
              <a:rPr kumimoji="0" lang="en-US" sz="1100" b="1" i="0" u="none" strike="noStrike" cap="none" normalizeH="0" baseline="0" dirty="0">
                <a:ln>
                  <a:noFill/>
                </a:ln>
                <a:solidFill>
                  <a:srgbClr val="000000"/>
                </a:solidFill>
                <a:effectLst/>
                <a:latin typeface="Arial" pitchFamily="34" charset="0"/>
                <a:ea typeface="Times New Roman" pitchFamily="18" charset="0"/>
                <a:cs typeface="Arial" pitchFamily="34" charset="0"/>
              </a:rPr>
              <a:t>$65 ($10 or more savings</a:t>
            </a:r>
            <a:r>
              <a:rPr lang="en-US" sz="1100" b="1" dirty="0">
                <a:solidFill>
                  <a:srgbClr val="000000"/>
                </a:solidFill>
                <a:latin typeface="Arial" pitchFamily="34" charset="0"/>
                <a:ea typeface="Times New Roman" pitchFamily="18" charset="0"/>
                <a:cs typeface="Arial" pitchFamily="34" charset="0"/>
              </a:rPr>
              <a:t>)</a:t>
            </a:r>
            <a:endParaRPr kumimoji="0" lang="en-US" sz="1800" i="0" u="none" strike="noStrike" cap="none" normalizeH="0" baseline="0" dirty="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76200" y="1889611"/>
            <a:ext cx="3124200" cy="20005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a:ln>
                  <a:noFill/>
                </a:ln>
                <a:solidFill>
                  <a:srgbClr val="000000"/>
                </a:solidFill>
                <a:effectLst/>
                <a:latin typeface="Arial" pitchFamily="34" charset="0"/>
                <a:ea typeface="Times New Roman" pitchFamily="18" charset="0"/>
                <a:cs typeface="Arial" pitchFamily="34" charset="0"/>
              </a:rPr>
              <a:t>REGISTRATION</a:t>
            </a:r>
            <a:endParaRPr kumimoji="0" lang="en-US" sz="700" b="0" i="0" u="sng"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1100" b="1" i="0" u="none" strike="noStrike" cap="none" normalizeH="0" baseline="0" dirty="0">
                <a:ln>
                  <a:noFill/>
                </a:ln>
                <a:solidFill>
                  <a:srgbClr val="000000"/>
                </a:solidFill>
                <a:effectLst/>
                <a:latin typeface="Arial" pitchFamily="34" charset="0"/>
                <a:ea typeface="Times New Roman" pitchFamily="18" charset="0"/>
                <a:cs typeface="Arial" pitchFamily="34" charset="0"/>
              </a:rPr>
              <a:t>Friday:     </a:t>
            </a:r>
            <a:r>
              <a:rPr kumimoji="0" lang="en-US" sz="1100" i="0" u="none" strike="noStrike" cap="none" normalizeH="0" baseline="0" dirty="0">
                <a:ln>
                  <a:noFill/>
                </a:ln>
                <a:solidFill>
                  <a:srgbClr val="000000"/>
                </a:solidFill>
                <a:effectLst/>
                <a:latin typeface="Arial" pitchFamily="34" charset="0"/>
                <a:ea typeface="Times New Roman" pitchFamily="18" charset="0"/>
                <a:cs typeface="Arial" pitchFamily="34" charset="0"/>
              </a:rPr>
              <a:t>5:00 </a:t>
            </a:r>
            <a:r>
              <a:rPr lang="en-US" sz="1100" dirty="0">
                <a:solidFill>
                  <a:srgbClr val="000000"/>
                </a:solidFill>
                <a:latin typeface="Arial" pitchFamily="34" charset="0"/>
                <a:ea typeface="Times New Roman" pitchFamily="18" charset="0"/>
                <a:cs typeface="Arial" pitchFamily="34" charset="0"/>
              </a:rPr>
              <a:t>PM</a:t>
            </a:r>
            <a:r>
              <a:rPr kumimoji="0" lang="en-US" sz="1100" i="0" u="none" strike="noStrike" cap="none" normalizeH="0" baseline="0" dirty="0">
                <a:ln>
                  <a:noFill/>
                </a:ln>
                <a:solidFill>
                  <a:srgbClr val="000000"/>
                </a:solidFill>
                <a:effectLst/>
                <a:latin typeface="Arial" pitchFamily="34" charset="0"/>
                <a:ea typeface="Times New Roman" pitchFamily="18" charset="0"/>
                <a:cs typeface="Arial" pitchFamily="34" charset="0"/>
              </a:rPr>
              <a:t> – 7:00 </a:t>
            </a:r>
            <a:r>
              <a:rPr lang="en-US" sz="1100" dirty="0">
                <a:solidFill>
                  <a:srgbClr val="000000"/>
                </a:solidFill>
                <a:latin typeface="Arial" pitchFamily="34" charset="0"/>
                <a:ea typeface="Times New Roman" pitchFamily="18" charset="0"/>
                <a:cs typeface="Arial" pitchFamily="34" charset="0"/>
              </a:rPr>
              <a:t>PM</a:t>
            </a:r>
            <a:r>
              <a:rPr kumimoji="0" lang="en-US" sz="11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endParaRPr lang="en-US" sz="1100" b="1" dirty="0">
              <a:solidFill>
                <a:srgbClr val="000000"/>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kumimoji="0" lang="en-US" sz="1100" b="1" i="0" u="none" strike="noStrike" cap="none" normalizeH="0" baseline="0" dirty="0">
                <a:ln>
                  <a:noFill/>
                </a:ln>
                <a:solidFill>
                  <a:srgbClr val="000000"/>
                </a:solidFill>
                <a:effectLst/>
                <a:latin typeface="Arial" pitchFamily="34" charset="0"/>
                <a:ea typeface="Times New Roman" pitchFamily="18" charset="0"/>
                <a:cs typeface="Arial" pitchFamily="34" charset="0"/>
              </a:rPr>
              <a:t>Saturday: </a:t>
            </a:r>
            <a:r>
              <a:rPr kumimoji="0" lang="en-US" sz="1100" i="0" u="none" strike="noStrike" cap="none" normalizeH="0" baseline="0" dirty="0">
                <a:ln>
                  <a:noFill/>
                </a:ln>
                <a:solidFill>
                  <a:srgbClr val="000000"/>
                </a:solidFill>
                <a:effectLst/>
                <a:latin typeface="Arial" pitchFamily="34" charset="0"/>
                <a:ea typeface="Times New Roman" pitchFamily="18" charset="0"/>
                <a:cs typeface="Arial" pitchFamily="34" charset="0"/>
              </a:rPr>
              <a:t>7:00 AM – 5:00 PM</a:t>
            </a:r>
          </a:p>
          <a:p>
            <a:pPr lvl="0" eaLnBrk="0" fontAlgn="base" hangingPunct="0">
              <a:spcBef>
                <a:spcPct val="0"/>
              </a:spcBef>
              <a:spcAft>
                <a:spcPct val="0"/>
              </a:spcAft>
            </a:pPr>
            <a:r>
              <a:rPr lang="en-US" sz="1100" b="1" dirty="0">
                <a:solidFill>
                  <a:srgbClr val="000000"/>
                </a:solidFill>
                <a:latin typeface="Arial" pitchFamily="34" charset="0"/>
                <a:cs typeface="Arial" pitchFamily="34" charset="0"/>
              </a:rPr>
              <a:t>Sunday:   </a:t>
            </a:r>
            <a:r>
              <a:rPr lang="en-US" sz="1100" dirty="0">
                <a:solidFill>
                  <a:srgbClr val="000000"/>
                </a:solidFill>
                <a:latin typeface="Arial" pitchFamily="34" charset="0"/>
                <a:cs typeface="Arial" pitchFamily="34" charset="0"/>
              </a:rPr>
              <a:t>7:00 AM – 10:00 AM</a:t>
            </a:r>
            <a:endParaRPr kumimoji="0" lang="en-US" sz="700" i="0" u="none" strike="noStrike" cap="none" normalizeH="0" baseline="0" dirty="0">
              <a:ln>
                <a:noFill/>
              </a:ln>
              <a:solidFill>
                <a:schemeClr val="tx1"/>
              </a:solidFill>
              <a:effectLst/>
              <a:latin typeface="Arial" pitchFamily="34" charset="0"/>
              <a:cs typeface="Arial" pitchFamily="34" charset="0"/>
            </a:endParaRPr>
          </a:p>
          <a:p>
            <a:pPr eaLnBrk="0" fontAlgn="base" hangingPunct="0">
              <a:spcBef>
                <a:spcPct val="0"/>
              </a:spcBef>
              <a:spcAft>
                <a:spcPct val="0"/>
              </a:spcAft>
            </a:pPr>
            <a:endParaRPr lang="en-US" sz="1100" b="1" dirty="0">
              <a:solidFill>
                <a:srgbClr val="00000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en-US" sz="1100" b="1" dirty="0">
                <a:solidFill>
                  <a:srgbClr val="000000"/>
                </a:solidFill>
                <a:latin typeface="Arial" pitchFamily="34" charset="0"/>
                <a:ea typeface="Times New Roman" pitchFamily="18" charset="0"/>
                <a:cs typeface="Arial" pitchFamily="34" charset="0"/>
              </a:rPr>
              <a:t>No Shooting before or after below times: </a:t>
            </a:r>
            <a:endParaRPr lang="en-US" sz="700" b="1" dirty="0">
              <a:solidFill>
                <a:schemeClr val="tx1"/>
              </a:solidFill>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34" charset="0"/>
                <a:ea typeface="Times New Roman" pitchFamily="18" charset="0"/>
                <a:cs typeface="Arial" pitchFamily="34" charset="0"/>
              </a:rPr>
              <a:t>7:00 AM - 5:00 </a:t>
            </a:r>
            <a:r>
              <a:rPr lang="en-US" sz="1100" dirty="0">
                <a:solidFill>
                  <a:srgbClr val="000000"/>
                </a:solidFill>
                <a:latin typeface="Arial" pitchFamily="34" charset="0"/>
                <a:ea typeface="Times New Roman" pitchFamily="18" charset="0"/>
                <a:cs typeface="Arial" pitchFamily="34" charset="0"/>
              </a:rPr>
              <a:t>PM on </a:t>
            </a:r>
            <a:r>
              <a:rPr kumimoji="0" lang="en-US" sz="1100" b="0" i="0" u="none" strike="noStrike" cap="none" normalizeH="0" baseline="0" dirty="0">
                <a:ln>
                  <a:noFill/>
                </a:ln>
                <a:solidFill>
                  <a:srgbClr val="000000"/>
                </a:solidFill>
                <a:effectLst/>
                <a:latin typeface="Arial" pitchFamily="34" charset="0"/>
                <a:ea typeface="Times New Roman" pitchFamily="18" charset="0"/>
                <a:cs typeface="Arial" pitchFamily="34" charset="0"/>
              </a:rPr>
              <a:t>Saturday </a:t>
            </a:r>
          </a:p>
          <a:p>
            <a:pPr marL="0" marR="0" lvl="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dirty="0">
                <a:ln>
                  <a:noFill/>
                </a:ln>
                <a:solidFill>
                  <a:srgbClr val="000000"/>
                </a:solidFill>
                <a:effectLst/>
                <a:latin typeface="Arial" pitchFamily="34" charset="0"/>
                <a:ea typeface="Times New Roman" pitchFamily="18" charset="0"/>
                <a:cs typeface="Arial" pitchFamily="34" charset="0"/>
              </a:rPr>
              <a:t>7:00 AM - 12:30 PM on Sunday.  </a:t>
            </a:r>
          </a:p>
          <a:p>
            <a:pPr marL="0" marR="0" lvl="0" indent="0" defTabSz="914400" rtl="0" eaLnBrk="0" fontAlgn="base" latinLnBrk="0" hangingPunct="0">
              <a:lnSpc>
                <a:spcPct val="100000"/>
              </a:lnSpc>
              <a:spcBef>
                <a:spcPct val="0"/>
              </a:spcBef>
              <a:spcAft>
                <a:spcPct val="0"/>
              </a:spcAft>
              <a:buClrTx/>
              <a:buSzTx/>
              <a:buFontTx/>
              <a:buNone/>
              <a:tabLst/>
            </a:pPr>
            <a:endParaRPr lang="en-US" sz="1100" b="1" dirty="0">
              <a:solidFill>
                <a:srgbClr val="000000"/>
              </a:solidFill>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1100" b="1" dirty="0">
                <a:solidFill>
                  <a:srgbClr val="000000"/>
                </a:solidFill>
                <a:latin typeface="Arial" pitchFamily="34" charset="0"/>
                <a:ea typeface="Times New Roman" pitchFamily="18" charset="0"/>
                <a:cs typeface="Arial" pitchFamily="34" charset="0"/>
              </a:rPr>
              <a:t>SCORE CARDS </a:t>
            </a:r>
            <a:r>
              <a:rPr kumimoji="0" lang="en-US" sz="1100" b="1" i="0" u="none" strike="noStrike" cap="none" normalizeH="0" baseline="0" dirty="0">
                <a:ln>
                  <a:noFill/>
                </a:ln>
                <a:solidFill>
                  <a:srgbClr val="000000"/>
                </a:solidFill>
                <a:effectLst/>
                <a:latin typeface="Arial" pitchFamily="34" charset="0"/>
                <a:ea typeface="Times New Roman" pitchFamily="18" charset="0"/>
                <a:cs typeface="Arial" pitchFamily="34" charset="0"/>
              </a:rPr>
              <a:t>MUST BE TURNED </a:t>
            </a:r>
            <a:r>
              <a:rPr kumimoji="0" lang="en-US" sz="1100" b="1" i="0" u="none" strike="noStrike" cap="none" normalizeH="0" baseline="0">
                <a:ln>
                  <a:noFill/>
                </a:ln>
                <a:solidFill>
                  <a:srgbClr val="000000"/>
                </a:solidFill>
                <a:effectLst/>
                <a:latin typeface="Arial" pitchFamily="34" charset="0"/>
                <a:ea typeface="Times New Roman" pitchFamily="18" charset="0"/>
                <a:cs typeface="Arial" pitchFamily="34" charset="0"/>
              </a:rPr>
              <a:t>IN BY </a:t>
            </a:r>
            <a:r>
              <a:rPr kumimoji="0" lang="en-US" sz="1100" b="1" i="0" u="none" strike="noStrike" cap="none" normalizeH="0" baseline="0" dirty="0">
                <a:ln>
                  <a:noFill/>
                </a:ln>
                <a:solidFill>
                  <a:srgbClr val="000000"/>
                </a:solidFill>
                <a:effectLst/>
                <a:latin typeface="Arial" pitchFamily="34" charset="0"/>
                <a:ea typeface="Times New Roman" pitchFamily="18" charset="0"/>
                <a:cs typeface="Arial" pitchFamily="34" charset="0"/>
              </a:rPr>
              <a:t>1:00 </a:t>
            </a:r>
            <a:r>
              <a:rPr lang="en-US" sz="1100" b="1" dirty="0">
                <a:solidFill>
                  <a:srgbClr val="000000"/>
                </a:solidFill>
                <a:latin typeface="Arial" pitchFamily="34" charset="0"/>
                <a:ea typeface="Times New Roman" pitchFamily="18" charset="0"/>
                <a:cs typeface="Arial" pitchFamily="34" charset="0"/>
              </a:rPr>
              <a:t>PM</a:t>
            </a:r>
            <a:r>
              <a:rPr lang="en-US" sz="1100" dirty="0">
                <a:solidFill>
                  <a:srgbClr val="000000"/>
                </a:solidFill>
                <a:latin typeface="Arial" pitchFamily="34" charset="0"/>
                <a:ea typeface="Times New Roman" pitchFamily="18" charset="0"/>
                <a:cs typeface="Arial" pitchFamily="34" charset="0"/>
              </a:rPr>
              <a:t> </a:t>
            </a:r>
            <a:r>
              <a:rPr lang="en-US" sz="1100" b="1" dirty="0">
                <a:solidFill>
                  <a:srgbClr val="000000"/>
                </a:solidFill>
                <a:latin typeface="Arial" pitchFamily="34" charset="0"/>
                <a:ea typeface="Times New Roman" pitchFamily="18" charset="0"/>
                <a:cs typeface="Arial" pitchFamily="34" charset="0"/>
              </a:rPr>
              <a:t>ON SUNDAY TO BE COMPETITIVE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76200" y="5119807"/>
            <a:ext cx="3124200" cy="166199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a:ln>
                  <a:noFill/>
                </a:ln>
                <a:solidFill>
                  <a:srgbClr val="000000"/>
                </a:solidFill>
                <a:effectLst/>
                <a:latin typeface="Arial" pitchFamily="34" charset="0"/>
                <a:ea typeface="Times New Roman" pitchFamily="18" charset="0"/>
                <a:cs typeface="Arial" pitchFamily="34" charset="0"/>
              </a:rPr>
              <a:t>CLASSES</a:t>
            </a:r>
            <a:endParaRPr kumimoji="0" lang="en-US" sz="700" b="0" i="0" u="sng"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100" b="1" i="0" u="sng" strike="noStrike" cap="none" normalizeH="0" baseline="0" dirty="0">
                <a:ln>
                  <a:noFill/>
                </a:ln>
                <a:solidFill>
                  <a:srgbClr val="000000"/>
                </a:solidFill>
                <a:effectLst/>
                <a:latin typeface="Arial" pitchFamily="34" charset="0"/>
                <a:ea typeface="Times New Roman" pitchFamily="18" charset="0"/>
                <a:cs typeface="Arial" pitchFamily="34" charset="0"/>
              </a:rPr>
              <a:t>COMPOUND</a:t>
            </a:r>
            <a:r>
              <a:rPr kumimoji="0" lang="en-US" sz="11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100" i="0" u="none" strike="noStrike" cap="none" normalizeH="0" baseline="0" dirty="0">
                <a:ln>
                  <a:noFill/>
                </a:ln>
                <a:solidFill>
                  <a:srgbClr val="000000"/>
                </a:solidFill>
                <a:effectLst/>
                <a:latin typeface="Arial" pitchFamily="34" charset="0"/>
                <a:ea typeface="Times New Roman" pitchFamily="18" charset="0"/>
                <a:cs typeface="Arial" pitchFamily="34" charset="0"/>
              </a:rPr>
              <a:t>M/FBSR</a:t>
            </a:r>
            <a:r>
              <a:rPr lang="en-US" sz="1100" dirty="0">
                <a:solidFill>
                  <a:srgbClr val="000000"/>
                </a:solidFill>
                <a:latin typeface="Arial" pitchFamily="34" charset="0"/>
                <a:ea typeface="Times New Roman" pitchFamily="18" charset="0"/>
                <a:cs typeface="Arial" pitchFamily="34" charset="0"/>
              </a:rPr>
              <a:t> </a:t>
            </a:r>
            <a:r>
              <a:rPr kumimoji="0" lang="en-US" sz="110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lang="en-US" sz="1100" dirty="0">
                <a:solidFill>
                  <a:srgbClr val="000000"/>
                </a:solidFill>
                <a:latin typeface="Arial" pitchFamily="34" charset="0"/>
                <a:ea typeface="Times New Roman" pitchFamily="18" charset="0"/>
                <a:cs typeface="Arial" pitchFamily="34" charset="0"/>
              </a:rPr>
              <a:t>62</a:t>
            </a:r>
            <a:r>
              <a:rPr kumimoji="0" lang="en-US" sz="110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lang="en-US" sz="1100" dirty="0">
                <a:solidFill>
                  <a:srgbClr val="000000"/>
                </a:solidFill>
                <a:latin typeface="Arial" pitchFamily="34" charset="0"/>
                <a:ea typeface="Times New Roman" pitchFamily="18" charset="0"/>
                <a:cs typeface="Arial" pitchFamily="34" charset="0"/>
              </a:rPr>
              <a:t>M/FBO, M/FBR, KM/FO, M/FBHF, KHCM/F, YM/F, CM/F, PW</a:t>
            </a:r>
            <a:endParaRPr kumimoji="0" lang="en-US" sz="70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1100" b="1" i="0" u="sng"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100" b="1" i="0" u="sng" strike="noStrike" cap="none" normalizeH="0" baseline="0" dirty="0">
                <a:ln>
                  <a:noFill/>
                </a:ln>
                <a:solidFill>
                  <a:srgbClr val="000000"/>
                </a:solidFill>
                <a:effectLst/>
                <a:latin typeface="Arial" pitchFamily="34" charset="0"/>
                <a:ea typeface="Times New Roman" pitchFamily="18" charset="0"/>
                <a:cs typeface="Arial" pitchFamily="34" charset="0"/>
              </a:rPr>
              <a:t>TRADITIONAL</a:t>
            </a:r>
            <a:r>
              <a:rPr kumimoji="0" lang="en-US" sz="1100" b="1"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en-US" sz="110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lang="en-US" sz="1100" dirty="0">
                <a:solidFill>
                  <a:srgbClr val="000000"/>
                </a:solidFill>
                <a:latin typeface="Arial" pitchFamily="34" charset="0"/>
                <a:ea typeface="Times New Roman" pitchFamily="18" charset="0"/>
                <a:cs typeface="Arial" pitchFamily="34" charset="0"/>
              </a:rPr>
              <a:t>M/FSTRD</a:t>
            </a:r>
            <a:r>
              <a:rPr kumimoji="0" lang="en-US" sz="110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lang="en-US" sz="1100" dirty="0">
                <a:solidFill>
                  <a:srgbClr val="000000"/>
                </a:solidFill>
                <a:latin typeface="Arial" pitchFamily="34" charset="0"/>
                <a:ea typeface="Times New Roman" pitchFamily="18" charset="0"/>
                <a:cs typeface="Arial" pitchFamily="34" charset="0"/>
              </a:rPr>
              <a:t>62</a:t>
            </a:r>
            <a:r>
              <a:rPr kumimoji="0" lang="en-US" sz="110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lang="en-US" sz="1100" baseline="0" dirty="0">
                <a:solidFill>
                  <a:srgbClr val="000000"/>
                </a:solidFill>
                <a:latin typeface="Arial" pitchFamily="34" charset="0"/>
                <a:ea typeface="Times New Roman" pitchFamily="18" charset="0"/>
                <a:cs typeface="Arial" pitchFamily="34" charset="0"/>
              </a:rPr>
              <a:t>, M/FTRD, M/FYTRD, CM/F, PW</a:t>
            </a:r>
          </a:p>
          <a:p>
            <a:pPr marL="0" marR="0" lvl="0" indent="0" defTabSz="914400" rtl="0" eaLnBrk="0" fontAlgn="base" latinLnBrk="0" hangingPunct="0">
              <a:lnSpc>
                <a:spcPct val="100000"/>
              </a:lnSpc>
              <a:spcBef>
                <a:spcPct val="0"/>
              </a:spcBef>
              <a:spcAft>
                <a:spcPct val="0"/>
              </a:spcAft>
              <a:buClrTx/>
              <a:buSzTx/>
              <a:buFontTx/>
              <a:buNone/>
              <a:tabLst/>
            </a:pPr>
            <a:endParaRPr lang="en-US" sz="1100" baseline="0" dirty="0">
              <a:solidFill>
                <a:srgbClr val="000000"/>
              </a:solidFill>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dirty="0">
                <a:ln>
                  <a:noFill/>
                </a:ln>
                <a:solidFill>
                  <a:srgbClr val="000000"/>
                </a:solidFill>
                <a:effectLst/>
                <a:latin typeface="Arial" pitchFamily="34" charset="0"/>
                <a:cs typeface="Arial" pitchFamily="34" charset="0"/>
              </a:rPr>
              <a:t>MUST HAVE AT LEAST 3 SHOOTERS PER CLASS </a:t>
            </a:r>
            <a:r>
              <a:rPr lang="en-US" sz="1100" b="1" dirty="0">
                <a:solidFill>
                  <a:srgbClr val="000000"/>
                </a:solidFill>
                <a:latin typeface="Arial" pitchFamily="34" charset="0"/>
                <a:cs typeface="Arial" pitchFamily="34" charset="0"/>
              </a:rPr>
              <a:t>OR MOVE UP TO NEXT CLASS</a:t>
            </a:r>
            <a:endParaRPr kumimoji="0" lang="en-US" sz="1800" b="1" i="0" u="none" strike="noStrike" cap="none" normalizeH="0" baseline="0" dirty="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5867400" y="6012359"/>
            <a:ext cx="3124200" cy="76944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Arial" pitchFamily="34" charset="0"/>
                <a:ea typeface="Times New Roman" pitchFamily="18" charset="0"/>
                <a:cs typeface="Arial" pitchFamily="34" charset="0"/>
              </a:rPr>
              <a:t>FOR MORE INFORMATION CONTACT:</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100" b="1" i="1" dirty="0">
                <a:solidFill>
                  <a:srgbClr val="000000"/>
                </a:solidFill>
                <a:latin typeface="Arial" pitchFamily="34" charset="0"/>
                <a:ea typeface="Times New Roman" pitchFamily="18" charset="0"/>
                <a:cs typeface="Arial" pitchFamily="34" charset="0"/>
              </a:rPr>
              <a:t>Conrad </a:t>
            </a:r>
            <a:r>
              <a:rPr lang="en-US" sz="1100" b="1" i="1" dirty="0" err="1">
                <a:solidFill>
                  <a:srgbClr val="000000"/>
                </a:solidFill>
                <a:latin typeface="Arial" pitchFamily="34" charset="0"/>
                <a:ea typeface="Times New Roman" pitchFamily="18" charset="0"/>
                <a:cs typeface="Arial" pitchFamily="34" charset="0"/>
              </a:rPr>
              <a:t>Sheley</a:t>
            </a:r>
            <a:r>
              <a:rPr kumimoji="0" lang="en-US" sz="1100" b="1" i="1" u="none" strike="noStrike" cap="none" normalizeH="0" baseline="0" dirty="0">
                <a:ln>
                  <a:noFill/>
                </a:ln>
                <a:solidFill>
                  <a:srgbClr val="000000"/>
                </a:solidFill>
                <a:effectLst/>
                <a:latin typeface="Arial" pitchFamily="34" charset="0"/>
                <a:ea typeface="Times New Roman" pitchFamily="18" charset="0"/>
                <a:cs typeface="Arial" pitchFamily="34" charset="0"/>
              </a:rPr>
              <a:t> @ (520) </a:t>
            </a:r>
            <a:r>
              <a:rPr lang="en-US" sz="1100" b="1" i="1" dirty="0">
                <a:solidFill>
                  <a:srgbClr val="000000"/>
                </a:solidFill>
                <a:latin typeface="Arial" pitchFamily="34" charset="0"/>
                <a:ea typeface="Times New Roman" pitchFamily="18" charset="0"/>
                <a:cs typeface="Arial" pitchFamily="34" charset="0"/>
              </a:rPr>
              <a:t>678-2283</a:t>
            </a:r>
            <a:r>
              <a:rPr kumimoji="0" lang="en-US" sz="1100" b="1" i="1" u="none" strike="noStrike" cap="none" normalizeH="0" baseline="0" dirty="0">
                <a:ln>
                  <a:noFill/>
                </a:ln>
                <a:solidFill>
                  <a:srgbClr val="000000"/>
                </a:solidFill>
                <a:effectLst/>
                <a:latin typeface="Arial" pitchFamily="34" charset="0"/>
                <a:ea typeface="Times New Roman" pitchFamily="18" charset="0"/>
                <a:cs typeface="Arial" pitchFamily="34" charset="0"/>
              </a:rPr>
              <a:t> / </a:t>
            </a:r>
            <a:r>
              <a:rPr kumimoji="0" lang="en-US" sz="1100" b="1" i="1" u="none" strike="noStrike" cap="none" normalizeH="0" baseline="0" dirty="0">
                <a:ln>
                  <a:noFill/>
                </a:ln>
                <a:solidFill>
                  <a:srgbClr val="000000"/>
                </a:solidFill>
                <a:effectLst/>
                <a:latin typeface="Arial" pitchFamily="34" charset="0"/>
                <a:ea typeface="Times New Roman" pitchFamily="18" charset="0"/>
                <a:cs typeface="Arial" pitchFamily="34" charset="0"/>
                <a:hlinkClick r:id="rId3"/>
              </a:rPr>
              <a:t>hmabc@cox.net</a:t>
            </a:r>
            <a:endParaRPr kumimoji="0" lang="en-US" sz="1100" b="1" i="1"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100" b="1" i="1" dirty="0">
                <a:solidFill>
                  <a:srgbClr val="000000"/>
                </a:solidFill>
                <a:latin typeface="Arial" pitchFamily="34" charset="0"/>
                <a:cs typeface="Arial" pitchFamily="34" charset="0"/>
              </a:rPr>
              <a:t>Randy Oliver @ (520) 249-1045</a:t>
            </a:r>
            <a:endParaRPr kumimoji="0" lang="en-US" sz="700" b="0" i="0" u="none" strike="noStrike" cap="none" normalizeH="0" baseline="0" dirty="0">
              <a:ln>
                <a:noFill/>
              </a:ln>
              <a:solidFill>
                <a:schemeClr val="tx1"/>
              </a:solidFill>
              <a:effectLst/>
              <a:latin typeface="Arial" pitchFamily="34" charset="0"/>
              <a:cs typeface="Arial" pitchFamily="34" charset="0"/>
            </a:endParaRPr>
          </a:p>
        </p:txBody>
      </p:sp>
      <p:pic>
        <p:nvPicPr>
          <p:cNvPr id="1035" name="Picture 11" descr="http://huachuca-archers.com/sites/default/files/Picture1_0.png"/>
          <p:cNvPicPr>
            <a:picLocks noChangeAspect="1" noChangeArrowheads="1"/>
          </p:cNvPicPr>
          <p:nvPr/>
        </p:nvPicPr>
        <p:blipFill>
          <a:blip r:embed="rId4" cstate="print"/>
          <a:srcRect/>
          <a:stretch>
            <a:fillRect/>
          </a:stretch>
        </p:blipFill>
        <p:spPr bwMode="auto">
          <a:xfrm>
            <a:off x="3537857" y="4191000"/>
            <a:ext cx="2068286" cy="2438400"/>
          </a:xfrm>
          <a:prstGeom prst="rect">
            <a:avLst/>
          </a:prstGeom>
          <a:noFill/>
        </p:spPr>
      </p:pic>
      <p:sp>
        <p:nvSpPr>
          <p:cNvPr id="15" name="Rectangle 5"/>
          <p:cNvSpPr>
            <a:spLocks noChangeArrowheads="1"/>
          </p:cNvSpPr>
          <p:nvPr/>
        </p:nvSpPr>
        <p:spPr bwMode="auto">
          <a:xfrm>
            <a:off x="5867400" y="5051792"/>
            <a:ext cx="3124200" cy="81560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sz="1400" b="1" u="sng" dirty="0">
                <a:solidFill>
                  <a:srgbClr val="000000"/>
                </a:solidFill>
                <a:latin typeface="Arial" pitchFamily="34" charset="0"/>
                <a:ea typeface="Times New Roman" pitchFamily="18" charset="0"/>
                <a:cs typeface="Arial" pitchFamily="34" charset="0"/>
              </a:rPr>
              <a:t>PRIMITIVE CAMPING </a:t>
            </a:r>
          </a:p>
          <a:p>
            <a:pPr lvl="0" algn="ctr" eaLnBrk="0" fontAlgn="base" hangingPunct="0">
              <a:spcBef>
                <a:spcPct val="0"/>
              </a:spcBef>
              <a:spcAft>
                <a:spcPct val="0"/>
              </a:spcAft>
            </a:pPr>
            <a:r>
              <a:rPr lang="en-US" sz="1100" dirty="0">
                <a:solidFill>
                  <a:srgbClr val="000000"/>
                </a:solidFill>
                <a:latin typeface="Arial" pitchFamily="34" charset="0"/>
                <a:ea typeface="Times New Roman" pitchFamily="18" charset="0"/>
                <a:cs typeface="Arial" pitchFamily="34" charset="0"/>
              </a:rPr>
              <a:t>FIRST COME FIRST SERVE FOREST SERVICE DRY CAMPING, LOTS OF PARKING, PORTA-POTTIES ON SITE. </a:t>
            </a:r>
          </a:p>
        </p:txBody>
      </p:sp>
      <p:pic>
        <p:nvPicPr>
          <p:cNvPr id="16" name="Picture 9" descr="http://huachuca-archers.com/sites/default/files/styles/thumbnail/public/logo_2.png?itok=dC2AgSUe"/>
          <p:cNvPicPr>
            <a:picLocks noChangeAspect="1" noChangeArrowheads="1"/>
          </p:cNvPicPr>
          <p:nvPr/>
        </p:nvPicPr>
        <p:blipFill>
          <a:blip r:embed="rId5" cstate="print">
            <a:grayscl/>
          </a:blip>
          <a:srcRect/>
          <a:stretch>
            <a:fillRect/>
          </a:stretch>
        </p:blipFill>
        <p:spPr bwMode="auto">
          <a:xfrm>
            <a:off x="3461657" y="2001078"/>
            <a:ext cx="2144486" cy="1950160"/>
          </a:xfrm>
          <a:prstGeom prst="rect">
            <a:avLst/>
          </a:prstGeom>
          <a:ln>
            <a:noFill/>
          </a:ln>
          <a:effectLst>
            <a:outerShdw blurRad="292100" dist="139700" dir="2700000" algn="tl" rotWithShape="0">
              <a:srgbClr val="333333">
                <a:alpha val="65000"/>
              </a:srgbClr>
            </a:outerShdw>
          </a:effectLst>
        </p:spPr>
      </p:pic>
      <p:sp>
        <p:nvSpPr>
          <p:cNvPr id="2" name="Rectangle 5">
            <a:extLst>
              <a:ext uri="{FF2B5EF4-FFF2-40B4-BE49-F238E27FC236}">
                <a16:creationId xmlns:a16="http://schemas.microsoft.com/office/drawing/2014/main" id="{E472CFA5-6509-76E2-85B4-A2B1428CB76B}"/>
              </a:ext>
            </a:extLst>
          </p:cNvPr>
          <p:cNvSpPr>
            <a:spLocks noChangeArrowheads="1"/>
          </p:cNvSpPr>
          <p:nvPr/>
        </p:nvSpPr>
        <p:spPr bwMode="auto">
          <a:xfrm>
            <a:off x="5867400" y="1905000"/>
            <a:ext cx="3124200" cy="103105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sz="1400" b="1" u="sng" dirty="0">
                <a:solidFill>
                  <a:srgbClr val="000000"/>
                </a:solidFill>
                <a:latin typeface="Arial" pitchFamily="34" charset="0"/>
                <a:ea typeface="Times New Roman" pitchFamily="18" charset="0"/>
                <a:cs typeface="Arial" pitchFamily="34" charset="0"/>
              </a:rPr>
              <a:t>CHANGE TO SHOOTING CLASSES</a:t>
            </a:r>
          </a:p>
          <a:p>
            <a:pPr lvl="0" algn="ctr" eaLnBrk="0" fontAlgn="base" hangingPunct="0">
              <a:spcBef>
                <a:spcPct val="0"/>
              </a:spcBef>
              <a:spcAft>
                <a:spcPct val="0"/>
              </a:spcAft>
            </a:pPr>
            <a:r>
              <a:rPr lang="en-US" sz="1100" dirty="0">
                <a:solidFill>
                  <a:srgbClr val="000000"/>
                </a:solidFill>
                <a:latin typeface="Arial" pitchFamily="34" charset="0"/>
                <a:ea typeface="Times New Roman" pitchFamily="18" charset="0"/>
                <a:cs typeface="Arial" pitchFamily="34" charset="0"/>
              </a:rPr>
              <a:t>WE HAVE CHANGED SHOOTING CLASSES AND SOME RULES.  CHECK THEM OUT ON OUR WEBSITE AND FACEBOOK PAGE.</a:t>
            </a:r>
            <a:endParaRPr lang="en-US" sz="1100" dirty="0">
              <a:solidFill>
                <a:schemeClr val="tx1"/>
              </a:solidFill>
              <a:latin typeface="Arial" pitchFamily="34" charset="0"/>
              <a:cs typeface="Arial" pitchFamily="34" charset="0"/>
            </a:endParaRPr>
          </a:p>
        </p:txBody>
      </p:sp>
      <p:sp>
        <p:nvSpPr>
          <p:cNvPr id="3" name="Rectangle 5">
            <a:extLst>
              <a:ext uri="{FF2B5EF4-FFF2-40B4-BE49-F238E27FC236}">
                <a16:creationId xmlns:a16="http://schemas.microsoft.com/office/drawing/2014/main" id="{2A33F25D-1FC5-99A2-5884-5005D66DB87E}"/>
              </a:ext>
            </a:extLst>
          </p:cNvPr>
          <p:cNvSpPr>
            <a:spLocks noChangeArrowheads="1"/>
          </p:cNvSpPr>
          <p:nvPr/>
        </p:nvSpPr>
        <p:spPr bwMode="auto">
          <a:xfrm>
            <a:off x="5867400" y="3070592"/>
            <a:ext cx="3124200" cy="81560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sz="1400" b="1" u="sng" dirty="0">
                <a:solidFill>
                  <a:srgbClr val="000000"/>
                </a:solidFill>
                <a:latin typeface="Arial" pitchFamily="34" charset="0"/>
                <a:ea typeface="Times New Roman" pitchFamily="18" charset="0"/>
                <a:cs typeface="Arial" pitchFamily="34" charset="0"/>
              </a:rPr>
              <a:t>FOOD AND DRINKS</a:t>
            </a:r>
          </a:p>
          <a:p>
            <a:pPr lvl="0" algn="ctr" eaLnBrk="0" fontAlgn="base" hangingPunct="0">
              <a:spcBef>
                <a:spcPct val="0"/>
              </a:spcBef>
              <a:spcAft>
                <a:spcPct val="0"/>
              </a:spcAft>
            </a:pPr>
            <a:r>
              <a:rPr lang="en-US" sz="1100" dirty="0">
                <a:solidFill>
                  <a:srgbClr val="000000"/>
                </a:solidFill>
                <a:latin typeface="Arial" pitchFamily="34" charset="0"/>
                <a:ea typeface="Times New Roman" pitchFamily="18" charset="0"/>
                <a:cs typeface="Arial" pitchFamily="34" charset="0"/>
              </a:rPr>
              <a:t>WE ARE </a:t>
            </a:r>
            <a:r>
              <a:rPr lang="en-US" sz="1100" b="1" dirty="0">
                <a:solidFill>
                  <a:srgbClr val="000000"/>
                </a:solidFill>
                <a:latin typeface="Arial" pitchFamily="34" charset="0"/>
                <a:ea typeface="Times New Roman" pitchFamily="18" charset="0"/>
                <a:cs typeface="Arial" pitchFamily="34" charset="0"/>
              </a:rPr>
              <a:t>NOT</a:t>
            </a:r>
            <a:r>
              <a:rPr lang="en-US" sz="1100" dirty="0">
                <a:solidFill>
                  <a:srgbClr val="000000"/>
                </a:solidFill>
                <a:latin typeface="Arial" pitchFamily="34" charset="0"/>
                <a:ea typeface="Times New Roman" pitchFamily="18" charset="0"/>
                <a:cs typeface="Arial" pitchFamily="34" charset="0"/>
              </a:rPr>
              <a:t> PROVIDING FOOD THIS YEAR. HOWEVER, BOTTLED WATER WILL BE AVAILABLE FOR PURCHASE.  </a:t>
            </a:r>
            <a:endParaRPr lang="en-US" sz="1100" dirty="0">
              <a:solidFill>
                <a:schemeClr val="tx1"/>
              </a:solidFill>
              <a:latin typeface="Arial" pitchFamily="34" charset="0"/>
              <a:cs typeface="Arial" pitchFamily="34" charset="0"/>
            </a:endParaRPr>
          </a:p>
        </p:txBody>
      </p:sp>
      <p:sp>
        <p:nvSpPr>
          <p:cNvPr id="4" name="Rectangle 5">
            <a:extLst>
              <a:ext uri="{FF2B5EF4-FFF2-40B4-BE49-F238E27FC236}">
                <a16:creationId xmlns:a16="http://schemas.microsoft.com/office/drawing/2014/main" id="{D2BB66FA-0BED-6B8E-483E-5341CCB98951}"/>
              </a:ext>
            </a:extLst>
          </p:cNvPr>
          <p:cNvSpPr>
            <a:spLocks noChangeArrowheads="1"/>
          </p:cNvSpPr>
          <p:nvPr/>
        </p:nvSpPr>
        <p:spPr bwMode="auto">
          <a:xfrm>
            <a:off x="5867400" y="3962400"/>
            <a:ext cx="3124200" cy="98488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sz="1400" b="1" u="sng" dirty="0">
                <a:solidFill>
                  <a:srgbClr val="000000"/>
                </a:solidFill>
                <a:latin typeface="Arial" pitchFamily="34" charset="0"/>
                <a:ea typeface="Times New Roman" pitchFamily="18" charset="0"/>
                <a:cs typeface="Arial" pitchFamily="34" charset="0"/>
              </a:rPr>
              <a:t>COURSE LAYOUT</a:t>
            </a:r>
          </a:p>
          <a:p>
            <a:pPr lvl="0" algn="ctr" eaLnBrk="0" fontAlgn="base" hangingPunct="0">
              <a:spcBef>
                <a:spcPct val="0"/>
              </a:spcBef>
              <a:spcAft>
                <a:spcPct val="0"/>
              </a:spcAft>
            </a:pPr>
            <a:r>
              <a:rPr lang="en-US" sz="1100" dirty="0">
                <a:solidFill>
                  <a:srgbClr val="000000"/>
                </a:solidFill>
                <a:latin typeface="Arial" pitchFamily="34" charset="0"/>
                <a:ea typeface="Times New Roman" pitchFamily="18" charset="0"/>
                <a:cs typeface="Arial" pitchFamily="34" charset="0"/>
              </a:rPr>
              <a:t>SHOOT AS A FAMILY. TRADITIONAL AND COMPOUND SHOOT THE SAME 4 COURSES OF 15 TARGETS.</a:t>
            </a:r>
          </a:p>
          <a:p>
            <a:pPr lvl="0" algn="ctr" eaLnBrk="0" fontAlgn="base" hangingPunct="0">
              <a:spcBef>
                <a:spcPct val="0"/>
              </a:spcBef>
              <a:spcAft>
                <a:spcPct val="0"/>
              </a:spcAft>
            </a:pPr>
            <a:r>
              <a:rPr lang="en-US" sz="1100" dirty="0">
                <a:solidFill>
                  <a:srgbClr val="000000"/>
                </a:solidFill>
                <a:latin typeface="Arial" pitchFamily="34" charset="0"/>
                <a:ea typeface="Times New Roman" pitchFamily="18" charset="0"/>
                <a:cs typeface="Arial" pitchFamily="34" charset="0"/>
              </a:rPr>
              <a:t> SMOKER ROUND.</a:t>
            </a:r>
            <a:endParaRPr lang="en-US" sz="1100" dirty="0">
              <a:solidFill>
                <a:schemeClr val="tx1"/>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grayscl/>
          </a:blip>
          <a:srcRect l="22000" t="26667" r="7000" b="14667"/>
          <a:stretch>
            <a:fillRect/>
          </a:stretch>
        </p:blipFill>
        <p:spPr bwMode="auto">
          <a:xfrm>
            <a:off x="838200" y="1710744"/>
            <a:ext cx="8305800" cy="5147256"/>
          </a:xfrm>
          <a:prstGeom prst="rect">
            <a:avLst/>
          </a:prstGeom>
          <a:noFill/>
          <a:ln w="9525">
            <a:noFill/>
            <a:miter lim="800000"/>
            <a:headEnd/>
            <a:tailEnd/>
          </a:ln>
        </p:spPr>
      </p:pic>
      <p:sp>
        <p:nvSpPr>
          <p:cNvPr id="5" name="Oval 4"/>
          <p:cNvSpPr/>
          <p:nvPr/>
        </p:nvSpPr>
        <p:spPr>
          <a:xfrm>
            <a:off x="6915885" y="5718660"/>
            <a:ext cx="152400" cy="152400"/>
          </a:xfrm>
          <a:prstGeom prst="ellipse">
            <a:avLst/>
          </a:prstGeom>
          <a:no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Line Callout 2 5"/>
          <p:cNvSpPr/>
          <p:nvPr/>
        </p:nvSpPr>
        <p:spPr>
          <a:xfrm>
            <a:off x="6858000" y="4343400"/>
            <a:ext cx="1295400" cy="609600"/>
          </a:xfrm>
          <a:prstGeom prst="borderCallout2">
            <a:avLst>
              <a:gd name="adj1" fmla="val 107211"/>
              <a:gd name="adj2" fmla="val 49720"/>
              <a:gd name="adj3" fmla="val 165545"/>
              <a:gd name="adj4" fmla="val 51833"/>
              <a:gd name="adj5" fmla="val 213910"/>
              <a:gd name="adj6" fmla="val 13851"/>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a:solidFill>
                  <a:schemeClr val="tx1"/>
                </a:solidFill>
              </a:rPr>
              <a:t>Take the first right</a:t>
            </a:r>
          </a:p>
        </p:txBody>
      </p:sp>
      <p:sp>
        <p:nvSpPr>
          <p:cNvPr id="7" name="Oval 6"/>
          <p:cNvSpPr/>
          <p:nvPr/>
        </p:nvSpPr>
        <p:spPr>
          <a:xfrm>
            <a:off x="5305425" y="4610100"/>
            <a:ext cx="152400" cy="152400"/>
          </a:xfrm>
          <a:prstGeom prst="ellipse">
            <a:avLst/>
          </a:prstGeom>
          <a:no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Line Callout 2 7"/>
          <p:cNvSpPr/>
          <p:nvPr/>
        </p:nvSpPr>
        <p:spPr>
          <a:xfrm>
            <a:off x="5381625" y="3619500"/>
            <a:ext cx="1295400" cy="457200"/>
          </a:xfrm>
          <a:prstGeom prst="borderCallout2">
            <a:avLst>
              <a:gd name="adj1" fmla="val 107211"/>
              <a:gd name="adj2" fmla="val 49720"/>
              <a:gd name="adj3" fmla="val 165545"/>
              <a:gd name="adj4" fmla="val 51833"/>
              <a:gd name="adj5" fmla="val 213910"/>
              <a:gd name="adj6" fmla="val 13851"/>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a:solidFill>
                  <a:schemeClr val="tx1"/>
                </a:solidFill>
              </a:rPr>
              <a:t>Right at the fork</a:t>
            </a:r>
          </a:p>
        </p:txBody>
      </p:sp>
      <p:sp>
        <p:nvSpPr>
          <p:cNvPr id="9" name="Oval 8"/>
          <p:cNvSpPr/>
          <p:nvPr/>
        </p:nvSpPr>
        <p:spPr>
          <a:xfrm>
            <a:off x="2981325" y="4053495"/>
            <a:ext cx="152400" cy="152400"/>
          </a:xfrm>
          <a:prstGeom prst="ellipse">
            <a:avLst/>
          </a:prstGeom>
          <a:no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Line Callout 2 9"/>
          <p:cNvSpPr/>
          <p:nvPr/>
        </p:nvSpPr>
        <p:spPr>
          <a:xfrm>
            <a:off x="3307620" y="2924175"/>
            <a:ext cx="1295400" cy="519720"/>
          </a:xfrm>
          <a:prstGeom prst="borderCallout2">
            <a:avLst>
              <a:gd name="adj1" fmla="val 107211"/>
              <a:gd name="adj2" fmla="val 49720"/>
              <a:gd name="adj3" fmla="val 156522"/>
              <a:gd name="adj4" fmla="val 5981"/>
              <a:gd name="adj5" fmla="val 203384"/>
              <a:gd name="adj6" fmla="val -13902"/>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a:solidFill>
                  <a:schemeClr val="tx1"/>
                </a:solidFill>
              </a:rPr>
              <a:t>Right at the fork</a:t>
            </a:r>
          </a:p>
        </p:txBody>
      </p:sp>
      <p:sp>
        <p:nvSpPr>
          <p:cNvPr id="12" name="Oval 11"/>
          <p:cNvSpPr/>
          <p:nvPr/>
        </p:nvSpPr>
        <p:spPr>
          <a:xfrm rot="1482541">
            <a:off x="1008499" y="2362200"/>
            <a:ext cx="304800" cy="152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grayscl/>
          </a:blip>
          <a:srcRect l="37000" t="25333" r="22000" b="34000"/>
          <a:stretch>
            <a:fillRect/>
          </a:stretch>
        </p:blipFill>
        <p:spPr bwMode="auto">
          <a:xfrm>
            <a:off x="28575" y="9525"/>
            <a:ext cx="2819400" cy="2097359"/>
          </a:xfrm>
          <a:prstGeom prst="rect">
            <a:avLst/>
          </a:prstGeom>
          <a:noFill/>
          <a:ln w="28575">
            <a:solidFill>
              <a:schemeClr val="bg1"/>
            </a:solidFill>
            <a:miter lim="800000"/>
            <a:headEnd/>
            <a:tailEnd/>
          </a:ln>
        </p:spPr>
      </p:pic>
      <p:cxnSp>
        <p:nvCxnSpPr>
          <p:cNvPr id="22" name="Elbow Connector 21"/>
          <p:cNvCxnSpPr>
            <a:endCxn id="12" idx="0"/>
          </p:cNvCxnSpPr>
          <p:nvPr/>
        </p:nvCxnSpPr>
        <p:spPr>
          <a:xfrm rot="5400000">
            <a:off x="1059966" y="2230144"/>
            <a:ext cx="271818" cy="6248"/>
          </a:xfrm>
          <a:prstGeom prst="bentConnector3">
            <a:avLst>
              <a:gd name="adj1" fmla="val 50000"/>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181225" y="3486150"/>
            <a:ext cx="152400" cy="152400"/>
          </a:xfrm>
          <a:prstGeom prst="ellipse">
            <a:avLst/>
          </a:prstGeom>
          <a:no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Oval 23"/>
          <p:cNvSpPr/>
          <p:nvPr/>
        </p:nvSpPr>
        <p:spPr>
          <a:xfrm>
            <a:off x="1928810" y="3295648"/>
            <a:ext cx="152400" cy="152400"/>
          </a:xfrm>
          <a:prstGeom prst="ellipse">
            <a:avLst/>
          </a:prstGeom>
          <a:no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Line Callout 2 24"/>
          <p:cNvSpPr/>
          <p:nvPr/>
        </p:nvSpPr>
        <p:spPr>
          <a:xfrm>
            <a:off x="1952625" y="2419350"/>
            <a:ext cx="1295400" cy="457200"/>
          </a:xfrm>
          <a:prstGeom prst="borderCallout2">
            <a:avLst>
              <a:gd name="adj1" fmla="val 127870"/>
              <a:gd name="adj2" fmla="val 50927"/>
              <a:gd name="adj3" fmla="val 176534"/>
              <a:gd name="adj4" fmla="val 41576"/>
              <a:gd name="adj5" fmla="val 224899"/>
              <a:gd name="adj6" fmla="val 28935"/>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a:solidFill>
                  <a:schemeClr val="tx1"/>
                </a:solidFill>
              </a:rPr>
              <a:t>Left at the fork</a:t>
            </a:r>
          </a:p>
        </p:txBody>
      </p:sp>
      <p:sp>
        <p:nvSpPr>
          <p:cNvPr id="26" name="Line Callout 2 25"/>
          <p:cNvSpPr/>
          <p:nvPr/>
        </p:nvSpPr>
        <p:spPr>
          <a:xfrm>
            <a:off x="990600" y="4343400"/>
            <a:ext cx="1295400" cy="533400"/>
          </a:xfrm>
          <a:prstGeom prst="borderCallout2">
            <a:avLst>
              <a:gd name="adj1" fmla="val -12789"/>
              <a:gd name="adj2" fmla="val 49720"/>
              <a:gd name="adj3" fmla="val -77532"/>
              <a:gd name="adj4" fmla="val 51833"/>
              <a:gd name="adj5" fmla="val -166200"/>
              <a:gd name="adj6" fmla="val 72208"/>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a:solidFill>
                  <a:schemeClr val="tx1"/>
                </a:solidFill>
              </a:rPr>
              <a:t>Right at the fork</a:t>
            </a:r>
          </a:p>
        </p:txBody>
      </p:sp>
      <p:sp>
        <p:nvSpPr>
          <p:cNvPr id="1028" name="Rectangle 4"/>
          <p:cNvSpPr>
            <a:spLocks noChangeArrowheads="1"/>
          </p:cNvSpPr>
          <p:nvPr/>
        </p:nvSpPr>
        <p:spPr bwMode="auto">
          <a:xfrm>
            <a:off x="3048000" y="420328"/>
            <a:ext cx="5943600" cy="127727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Arial" pitchFamily="34" charset="0"/>
                <a:ea typeface="Times New Roman" pitchFamily="18" charset="0"/>
                <a:cs typeface="Arial" pitchFamily="34" charset="0"/>
              </a:rPr>
              <a:t>From the East, West, or North: </a:t>
            </a:r>
            <a:r>
              <a:rPr kumimoji="0" lang="en-US" sz="1100" b="0" i="0" u="none" strike="noStrike" cap="none" normalizeH="0" baseline="0" dirty="0">
                <a:ln>
                  <a:noFill/>
                </a:ln>
                <a:solidFill>
                  <a:srgbClr val="000000"/>
                </a:solidFill>
                <a:effectLst/>
                <a:latin typeface="Arial" pitchFamily="34" charset="0"/>
                <a:ea typeface="Times New Roman" pitchFamily="18" charset="0"/>
                <a:cs typeface="Arial" pitchFamily="34" charset="0"/>
              </a:rPr>
              <a:t>Travel I-10 to Sonoita Exit #281, Highway 83 South. </a:t>
            </a:r>
            <a:r>
              <a:rPr lang="en-US" sz="1100" dirty="0">
                <a:solidFill>
                  <a:srgbClr val="000000"/>
                </a:solidFill>
                <a:latin typeface="Arial" pitchFamily="34" charset="0"/>
                <a:ea typeface="Times New Roman" pitchFamily="18" charset="0"/>
                <a:cs typeface="Arial" pitchFamily="34" charset="0"/>
              </a:rPr>
              <a:t>Go</a:t>
            </a:r>
            <a:r>
              <a:rPr kumimoji="0" lang="en-US" sz="1100" b="0" i="0" u="none" strike="noStrike" cap="none" normalizeH="0" baseline="0" dirty="0">
                <a:ln>
                  <a:noFill/>
                </a:ln>
                <a:solidFill>
                  <a:srgbClr val="000000"/>
                </a:solidFill>
                <a:effectLst/>
                <a:latin typeface="Arial" pitchFamily="34" charset="0"/>
                <a:ea typeface="Times New Roman" pitchFamily="18" charset="0"/>
                <a:cs typeface="Arial" pitchFamily="34" charset="0"/>
              </a:rPr>
              <a:t> south approximately 22 miles to Gardner Canyon Rd, located between milepost 37 &amp; 38. Turn right on Gardner Canyon Rd and follow the signs approximately 3.5 miles to shoot site.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Arial" pitchFamily="34" charset="0"/>
                <a:ea typeface="Times New Roman" pitchFamily="18" charset="0"/>
                <a:cs typeface="Arial" pitchFamily="34" charset="0"/>
              </a:rPr>
              <a:t>From the South: </a:t>
            </a:r>
            <a:r>
              <a:rPr kumimoji="0" lang="en-US" sz="1100" b="0" i="0" u="none" strike="noStrike" cap="none" normalizeH="0" baseline="0" dirty="0">
                <a:ln>
                  <a:noFill/>
                </a:ln>
                <a:solidFill>
                  <a:srgbClr val="000000"/>
                </a:solidFill>
                <a:effectLst/>
                <a:latin typeface="Arial" pitchFamily="34" charset="0"/>
                <a:ea typeface="Times New Roman" pitchFamily="18" charset="0"/>
                <a:cs typeface="Arial" pitchFamily="34" charset="0"/>
              </a:rPr>
              <a:t>Travel Highway 82 to Sonoita. Turn north on Highway 83 and go 4.5 miles to Gardner Canyon Rd. Turn left on Gardner Canyon Rd and follow the signs approximately 3.5 miles to shoot site.</a:t>
            </a:r>
            <a:endParaRPr kumimoji="0" 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28" name="Rectangle 27"/>
          <p:cNvSpPr/>
          <p:nvPr/>
        </p:nvSpPr>
        <p:spPr>
          <a:xfrm>
            <a:off x="4953000" y="-46704"/>
            <a:ext cx="1313180" cy="369332"/>
          </a:xfrm>
          <a:prstGeom prst="rect">
            <a:avLst/>
          </a:prstGeom>
        </p:spPr>
        <p:txBody>
          <a:bodyPr wrap="square">
            <a:spAutoFit/>
          </a:bodyPr>
          <a:lstStyle/>
          <a:p>
            <a:r>
              <a:rPr lang="en-US" b="1" dirty="0">
                <a:solidFill>
                  <a:srgbClr val="000000"/>
                </a:solidFill>
                <a:latin typeface="Arial" pitchFamily="34" charset="0"/>
                <a:ea typeface="Times New Roman" pitchFamily="18" charset="0"/>
                <a:cs typeface="Arial" pitchFamily="34" charset="0"/>
              </a:rPr>
              <a:t>Directions</a:t>
            </a:r>
            <a:endParaRPr lang="en-US" dirty="0"/>
          </a:p>
        </p:txBody>
      </p:sp>
      <p:sp>
        <p:nvSpPr>
          <p:cNvPr id="19" name="Rectangle 18"/>
          <p:cNvSpPr/>
          <p:nvPr/>
        </p:nvSpPr>
        <p:spPr>
          <a:xfrm rot="3701955">
            <a:off x="7976103" y="4459062"/>
            <a:ext cx="12192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Sonoita</a:t>
            </a:r>
          </a:p>
        </p:txBody>
      </p:sp>
      <p:sp>
        <p:nvSpPr>
          <p:cNvPr id="20" name="Right Arrow 19"/>
          <p:cNvSpPr/>
          <p:nvPr/>
        </p:nvSpPr>
        <p:spPr>
          <a:xfrm rot="3688546">
            <a:off x="8620165" y="4998884"/>
            <a:ext cx="457200" cy="2286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3701955">
            <a:off x="6871203" y="2401662"/>
            <a:ext cx="12192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itchFamily="18" charset="0"/>
                <a:cs typeface="Times New Roman" pitchFamily="18" charset="0"/>
              </a:rPr>
              <a:t>I-10</a:t>
            </a:r>
          </a:p>
        </p:txBody>
      </p:sp>
      <p:sp>
        <p:nvSpPr>
          <p:cNvPr id="27" name="Right Arrow 26"/>
          <p:cNvSpPr/>
          <p:nvPr/>
        </p:nvSpPr>
        <p:spPr>
          <a:xfrm rot="14609553">
            <a:off x="7043206" y="1969568"/>
            <a:ext cx="457200" cy="2286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464</Words>
  <Application>Microsoft Office PowerPoint</Application>
  <PresentationFormat>On-screen Show (4:3)</PresentationFormat>
  <Paragraphs>52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Office Theme</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nelson.s.mitchell</dc:creator>
  <cp:lastModifiedBy>Randal Oliver</cp:lastModifiedBy>
  <cp:revision>43</cp:revision>
  <dcterms:created xsi:type="dcterms:W3CDTF">2013-12-30T17:16:32Z</dcterms:created>
  <dcterms:modified xsi:type="dcterms:W3CDTF">2023-01-30T02:56:58Z</dcterms:modified>
</cp:coreProperties>
</file>